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1"/>
  </p:notesMasterIdLst>
  <p:sldIdLst>
    <p:sldId id="316" r:id="rId2"/>
    <p:sldId id="259" r:id="rId3"/>
    <p:sldId id="311" r:id="rId4"/>
    <p:sldId id="260" r:id="rId5"/>
    <p:sldId id="320" r:id="rId6"/>
    <p:sldId id="310" r:id="rId7"/>
    <p:sldId id="301" r:id="rId8"/>
    <p:sldId id="305" r:id="rId9"/>
    <p:sldId id="304" r:id="rId10"/>
    <p:sldId id="303" r:id="rId11"/>
    <p:sldId id="292" r:id="rId12"/>
    <p:sldId id="312" r:id="rId13"/>
    <p:sldId id="313" r:id="rId14"/>
    <p:sldId id="261" r:id="rId15"/>
    <p:sldId id="262" r:id="rId16"/>
    <p:sldId id="263" r:id="rId17"/>
    <p:sldId id="264" r:id="rId18"/>
    <p:sldId id="265" r:id="rId19"/>
    <p:sldId id="315" r:id="rId20"/>
    <p:sldId id="272" r:id="rId21"/>
    <p:sldId id="281" r:id="rId22"/>
    <p:sldId id="309" r:id="rId23"/>
    <p:sldId id="280" r:id="rId24"/>
    <p:sldId id="283" r:id="rId25"/>
    <p:sldId id="284" r:id="rId26"/>
    <p:sldId id="306" r:id="rId27"/>
    <p:sldId id="271" r:id="rId28"/>
    <p:sldId id="317" r:id="rId29"/>
    <p:sldId id="31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004" initials="U" lastIdx="3" clrIdx="0">
    <p:extLst>
      <p:ext uri="{19B8F6BF-5375-455C-9EA6-DF929625EA0E}">
        <p15:presenceInfo xmlns:p15="http://schemas.microsoft.com/office/powerpoint/2012/main" userId="S-1-5-21-2605681143-4096037455-323896197-1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7A7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81128" autoAdjust="0"/>
  </p:normalViewPr>
  <p:slideViewPr>
    <p:cSldViewPr snapToGrid="0">
      <p:cViewPr varScale="1">
        <p:scale>
          <a:sx n="86" d="100"/>
          <a:sy n="86" d="100"/>
        </p:scale>
        <p:origin x="1542" y="96"/>
      </p:cViewPr>
      <p:guideLst/>
    </p:cSldViewPr>
  </p:slideViewPr>
  <p:outlineViewPr>
    <p:cViewPr>
      <p:scale>
        <a:sx n="33" d="100"/>
        <a:sy n="33" d="100"/>
      </p:scale>
      <p:origin x="0" y="-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8688775597247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программу развития ФГ, на основании которой ведется работа в Вашей образовательной организации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explosion val="112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90-470F-A2F9-CB7A921F02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90-470F-A2F9-CB7A921F029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90-470F-A2F9-CB7A921F029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90-470F-A2F9-CB7A921F029A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90-470F-A2F9-CB7A921F029A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90-470F-A2F9-CB7A921F029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Программа «Развитие функциональной грамотности», разработанная СИПКРО</c:v>
                </c:pt>
                <c:pt idx="1">
                  <c:v>Авторская программа по финансовой грамотности. М.: «ВИТА-ПРЕСС» - 2017</c:v>
                </c:pt>
                <c:pt idx="2">
                  <c:v>"Экономика и мы", "Занимательная математика", "Любознательный читатель", "Удивительный мир природы"</c:v>
                </c:pt>
                <c:pt idx="3">
                  <c:v>программа А.Горяев, В.Чумаченко «Финансовая грамотность» Москва, Просвещение,2017г.</c:v>
                </c:pt>
                <c:pt idx="4">
                  <c:v> Пособия по предмету</c:v>
                </c:pt>
                <c:pt idx="5">
                  <c:v>Разработанная педагогами ОУ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0.99</c:v>
                </c:pt>
                <c:pt idx="1">
                  <c:v>2E-3</c:v>
                </c:pt>
                <c:pt idx="2">
                  <c:v>1.6077170418006431E-3</c:v>
                </c:pt>
                <c:pt idx="3">
                  <c:v>1.6077170418006431E-3</c:v>
                </c:pt>
                <c:pt idx="4">
                  <c:v>1.6077170418006431E-3</c:v>
                </c:pt>
                <c:pt idx="5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90-470F-A2F9-CB7A921F02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57407407407407"/>
          <c:y val="0.25581174589048605"/>
          <c:w val="0.34027777777777779"/>
          <c:h val="0.7441882541095139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064231554389033"/>
          <c:y val="2.620802620802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Реализация Программы по формированию ФГ в Вашей образовательной организации осуществляется, в основном, за счет: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88-458F-A439-CF6AFB4492D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88-458F-A439-CF6AFB4492D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внеурочной деятельности</c:v>
                </c:pt>
                <c:pt idx="1">
                  <c:v>части учебного плана, формируемого участниками образовательных отношений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0.93890675241157562</c:v>
                </c:pt>
                <c:pt idx="1">
                  <c:v>6.1093247588424437E-2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88-458F-A439-CF6AFB4492D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716862415914414"/>
          <c:y val="0.25866315254580552"/>
          <c:w val="0.47867633832695694"/>
          <c:h val="0.715150476555294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по формированию ФГ в Вашей образовательной организации проводится в объеме __ часов в неделю:
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B1-4022-A67B-7C68B4C6AEB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B1-4022-A67B-7C68B4C6AEB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2 часа</c:v>
                </c:pt>
                <c:pt idx="1">
                  <c:v>1 час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1.607717041800643E-2</c:v>
                </c:pt>
                <c:pt idx="1">
                  <c:v>0.98392282958199362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1-4022-A67B-7C68B4C6AE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277194517351995"/>
          <c:y val="2.9484029484029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каких параллелях реализуется Программа по формированию ФГ в Вашей образовательной организации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E3-43AA-83F2-D32407A9DF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7E3-43AA-83F2-D32407A9DF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E3-43AA-83F2-D32407A9DF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7E3-43AA-83F2-D32407A9DF9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86-483F-A241-9D642999D5C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86-483F-A241-9D642999D5C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C86-483F-A241-9D642999D5C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C86-483F-A241-9D642999D5C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7E3-43AA-83F2-D32407A9DF9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C86-483F-A241-9D642999D5C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C86-483F-A241-9D642999D5C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2.2999999999999998</c:v>
                </c:pt>
                <c:pt idx="1">
                  <c:v>5.4</c:v>
                </c:pt>
                <c:pt idx="2">
                  <c:v>6.2</c:v>
                </c:pt>
                <c:pt idx="3">
                  <c:v>8.4</c:v>
                </c:pt>
                <c:pt idx="4">
                  <c:v>92.3</c:v>
                </c:pt>
                <c:pt idx="5">
                  <c:v>93.8</c:v>
                </c:pt>
                <c:pt idx="6">
                  <c:v>93.6</c:v>
                </c:pt>
                <c:pt idx="7">
                  <c:v>91.6</c:v>
                </c:pt>
                <c:pt idx="8">
                  <c:v>85.4</c:v>
                </c:pt>
                <c:pt idx="9">
                  <c:v>3</c:v>
                </c:pt>
                <c:pt idx="1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E3-43AA-83F2-D32407A9D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0785984"/>
        <c:axId val="470785424"/>
      </c:barChart>
      <c:valAx>
        <c:axId val="4707854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785984"/>
        <c:crosses val="autoZero"/>
        <c:crossBetween val="between"/>
      </c:valAx>
      <c:catAx>
        <c:axId val="470785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785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682870370370369"/>
          <c:y val="9.82800982800982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197251385243509E-2"/>
          <c:y val="0.25847665847665852"/>
          <c:w val="0.49849537037037039"/>
          <c:h val="0.705487305487305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Основной категорией педагогов, реализующих данную программу, являются:
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37-42A1-9D00-C7A9BD9D9DD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37-42A1-9D00-C7A9BD9D9DD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37-42A1-9D00-C7A9BD9D9DD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737-42A1-9D00-C7A9BD9D9DDE}"/>
              </c:ext>
            </c:extLst>
          </c:dPt>
          <c:dLbls>
            <c:dLbl>
              <c:idx val="1"/>
              <c:layout>
                <c:manualLayout>
                  <c:x val="4.2347805482647959E-2"/>
                  <c:y val="0.167517266729865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37-42A1-9D00-C7A9BD9D9DDE}"/>
                </c:ext>
              </c:extLst>
            </c:dLbl>
            <c:dLbl>
              <c:idx val="2"/>
              <c:layout>
                <c:manualLayout>
                  <c:x val="1.3965806357538642E-2"/>
                  <c:y val="7.59924419766939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37-42A1-9D00-C7A9BD9D9DDE}"/>
                </c:ext>
              </c:extLst>
            </c:dLbl>
            <c:dLbl>
              <c:idx val="3"/>
              <c:layout>
                <c:manualLayout>
                  <c:x val="1.3636811023622047E-2"/>
                  <c:y val="0.130201267839063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37-42A1-9D00-C7A9BD9D9DDE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учителя-предметники, преподающие на основном уровне</c:v>
                </c:pt>
                <c:pt idx="1">
                  <c:v>учителя начальных классов</c:v>
                </c:pt>
                <c:pt idx="2">
                  <c:v>Классные руководители, педагог-психолог, социальный педагог, педагоги дополнительного образования, воспитатели</c:v>
                </c:pt>
                <c:pt idx="3">
                  <c:v>Учителя-предметники и учителя начальных классов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0.93569131832797425</c:v>
                </c:pt>
                <c:pt idx="1">
                  <c:v>1.4469453376205787E-2</c:v>
                </c:pt>
                <c:pt idx="2">
                  <c:v>3.6977491961414789E-2</c:v>
                </c:pt>
                <c:pt idx="3">
                  <c:v>3.2154340836012861E-3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37-42A1-9D00-C7A9BD9D9DD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 algn="l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761209536307959"/>
          <c:y val="0.25495250440132333"/>
          <c:w val="0.33609160834062407"/>
          <c:h val="0.5749432180928243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78086694155175"/>
          <c:y val="2.6419189348192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197251385243509E-2"/>
          <c:y val="0.25847665847665852"/>
          <c:w val="0.49849537037037039"/>
          <c:h val="0.705487305487305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педагогов в Вашей организации, реализующих Программу и прошедших повышение квалификации по данному направлению: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75-4724-81A5-08ED9DACCB8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75-4724-81A5-08ED9DACCB8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175-4724-81A5-08ED9DACCB8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175-4724-81A5-08ED9DACCB80}"/>
              </c:ext>
            </c:extLst>
          </c:dPt>
          <c:dLbls>
            <c:dLbl>
              <c:idx val="1"/>
              <c:layout>
                <c:manualLayout>
                  <c:x val="4.2347805482647959E-2"/>
                  <c:y val="0.167517266729865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75-4724-81A5-08ED9DACCB80}"/>
                </c:ext>
              </c:extLst>
            </c:dLbl>
            <c:dLbl>
              <c:idx val="2"/>
              <c:layout>
                <c:manualLayout>
                  <c:x val="1.3965806357538642E-2"/>
                  <c:y val="7.59924419766939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75-4724-81A5-08ED9DACCB80}"/>
                </c:ext>
              </c:extLst>
            </c:dLbl>
            <c:dLbl>
              <c:idx val="3"/>
              <c:layout>
                <c:manualLayout>
                  <c:x val="1.3636811023622047E-2"/>
                  <c:y val="0.130201267839063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75-4724-81A5-08ED9DACCB80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10%</c:v>
                </c:pt>
                <c:pt idx="1">
                  <c:v>от 10% до 30%</c:v>
                </c:pt>
                <c:pt idx="2">
                  <c:v>от 30 до 70%</c:v>
                </c:pt>
                <c:pt idx="3">
                  <c:v>от 70 до 100%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0.32636655948553056</c:v>
                </c:pt>
                <c:pt idx="1">
                  <c:v>0.29260450160771706</c:v>
                </c:pt>
                <c:pt idx="2">
                  <c:v>0.22186495176848875</c:v>
                </c:pt>
                <c:pt idx="3">
                  <c:v>0.15916398713826366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75-4724-81A5-08ED9DACCB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 algn="l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87135462233901"/>
          <c:y val="0.47116872061753956"/>
          <c:w val="0.33609160834062407"/>
          <c:h val="0.1818228249724312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D754E-7EED-4A65-8969-5EFD2CF9ADEF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7FF0C6-47D9-49DA-AFDB-579E4975D048}">
      <dgm:prSet phldrT="[Текст]" custT="1"/>
      <dgm:spPr/>
      <dgm:t>
        <a:bodyPr/>
        <a:lstStyle/>
        <a:p>
          <a:r>
            <a:rPr lang="ru-RU" sz="1800" b="1" dirty="0"/>
            <a:t>Анализ результатов </a:t>
          </a:r>
          <a:r>
            <a:rPr lang="en-US" sz="1800" b="1" dirty="0"/>
            <a:t>PISA</a:t>
          </a:r>
          <a:r>
            <a:rPr lang="ru-RU" sz="1800" b="1" dirty="0"/>
            <a:t>:  </a:t>
          </a:r>
          <a:r>
            <a:rPr lang="ru-RU" sz="1800" b="0" dirty="0" smtClean="0"/>
            <a:t>Для большей части российской выборки характерен  эффект </a:t>
          </a:r>
          <a:r>
            <a:rPr lang="ru-RU" sz="1800" b="0" dirty="0"/>
            <a:t>«</a:t>
          </a:r>
          <a:r>
            <a:rPr lang="ru-RU" sz="1800" b="0" dirty="0" err="1"/>
            <a:t>ситуационности</a:t>
          </a:r>
          <a:r>
            <a:rPr lang="ru-RU" sz="1800" b="0" dirty="0"/>
            <a:t> знаний</a:t>
          </a:r>
          <a:r>
            <a:rPr lang="ru-RU" sz="1800" b="0" dirty="0" smtClean="0"/>
            <a:t>»</a:t>
          </a:r>
          <a:endParaRPr lang="ru-RU" sz="2400" b="0" dirty="0"/>
        </a:p>
      </dgm:t>
    </dgm:pt>
    <dgm:pt modelId="{10AC42FD-A3C2-4017-A744-5250C463FFA7}" type="sibTrans" cxnId="{DF1DFF14-1C09-4FA6-949E-649E7C7E93D7}">
      <dgm:prSet/>
      <dgm:spPr/>
      <dgm:t>
        <a:bodyPr/>
        <a:lstStyle/>
        <a:p>
          <a:endParaRPr lang="ru-RU"/>
        </a:p>
      </dgm:t>
    </dgm:pt>
    <dgm:pt modelId="{4E9EEEAA-0CDE-4142-9CDC-C32C51195CF4}" type="parTrans" cxnId="{DF1DFF14-1C09-4FA6-949E-649E7C7E93D7}">
      <dgm:prSet/>
      <dgm:spPr/>
      <dgm:t>
        <a:bodyPr/>
        <a:lstStyle/>
        <a:p>
          <a:endParaRPr lang="ru-RU"/>
        </a:p>
      </dgm:t>
    </dgm:pt>
    <dgm:pt modelId="{175A396F-8A78-4C1F-8B73-277AD919CFFC}">
      <dgm:prSet phldrT="[Текст]" custT="1"/>
      <dgm:spPr/>
      <dgm:t>
        <a:bodyPr/>
        <a:lstStyle/>
        <a:p>
          <a:r>
            <a:rPr lang="ru-RU" sz="1800" b="1" dirty="0"/>
            <a:t>Основной вопрос исследования </a:t>
          </a:r>
          <a:r>
            <a:rPr lang="en-US" sz="1800" b="1" dirty="0"/>
            <a:t>PISA</a:t>
          </a:r>
          <a:r>
            <a:rPr lang="ru-RU" sz="1800" b="1" dirty="0"/>
            <a:t>: </a:t>
          </a:r>
          <a:r>
            <a:rPr lang="ru-RU" sz="1800" dirty="0"/>
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</a:t>
          </a:r>
          <a:r>
            <a:rPr lang="ru-RU" sz="1800" dirty="0" smtClean="0"/>
            <a:t>обществе?</a:t>
          </a:r>
          <a:endParaRPr lang="ru-RU" sz="1800" dirty="0"/>
        </a:p>
      </dgm:t>
    </dgm:pt>
    <dgm:pt modelId="{15770C74-EC7C-41F7-8E78-736D15EE140D}" type="sibTrans" cxnId="{0B44EAC4-D8F6-4425-B576-B38A9A8E247F}">
      <dgm:prSet/>
      <dgm:spPr/>
      <dgm:t>
        <a:bodyPr/>
        <a:lstStyle/>
        <a:p>
          <a:endParaRPr lang="ru-RU"/>
        </a:p>
      </dgm:t>
    </dgm:pt>
    <dgm:pt modelId="{3AB1696A-D9DE-4501-B60F-34915A63D796}" type="parTrans" cxnId="{0B44EAC4-D8F6-4425-B576-B38A9A8E247F}">
      <dgm:prSet/>
      <dgm:spPr/>
      <dgm:t>
        <a:bodyPr/>
        <a:lstStyle/>
        <a:p>
          <a:endParaRPr lang="ru-RU"/>
        </a:p>
      </dgm:t>
    </dgm:pt>
    <dgm:pt modelId="{49C1ED9E-DFE5-4985-97C8-540A050B2763}">
      <dgm:prSet phldrT="[Текст]" custT="1"/>
      <dgm:spPr/>
      <dgm:t>
        <a:bodyPr/>
        <a:lstStyle/>
        <a:p>
          <a:r>
            <a:rPr lang="ru-RU" sz="1800" b="1" dirty="0"/>
            <a:t>Функционально грамотный человек </a:t>
          </a:r>
          <a:r>
            <a:rPr lang="ru-RU" sz="1800" dirty="0"/>
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 (</a:t>
          </a:r>
          <a:r>
            <a:rPr lang="ru-RU" sz="1800" dirty="0" err="1" smtClean="0"/>
            <a:t>А.А.Леонтьев</a:t>
          </a:r>
          <a:r>
            <a:rPr lang="ru-RU" sz="1800" dirty="0" smtClean="0"/>
            <a:t>, 2003)</a:t>
          </a:r>
          <a:endParaRPr lang="ru-RU" sz="1800" dirty="0"/>
        </a:p>
      </dgm:t>
    </dgm:pt>
    <dgm:pt modelId="{1EB91599-38C1-4AEA-98E3-387DFECD616C}" type="sibTrans" cxnId="{2A94B621-ACEF-4AE7-9DA7-F8447A20710B}">
      <dgm:prSet/>
      <dgm:spPr/>
      <dgm:t>
        <a:bodyPr/>
        <a:lstStyle/>
        <a:p>
          <a:endParaRPr lang="ru-RU"/>
        </a:p>
      </dgm:t>
    </dgm:pt>
    <dgm:pt modelId="{60AFFB00-F1A7-4B23-9031-41523BE3C75F}" type="parTrans" cxnId="{2A94B621-ACEF-4AE7-9DA7-F8447A20710B}">
      <dgm:prSet/>
      <dgm:spPr/>
      <dgm:t>
        <a:bodyPr/>
        <a:lstStyle/>
        <a:p>
          <a:endParaRPr lang="ru-RU"/>
        </a:p>
      </dgm:t>
    </dgm:pt>
    <dgm:pt modelId="{E5FA83E6-9A0D-4902-9104-4244DBF1D050}" type="pres">
      <dgm:prSet presAssocID="{317D754E-7EED-4A65-8969-5EFD2CF9AD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3F3F8F-37A7-4DD4-97B0-8F5772CC6FEA}" type="pres">
      <dgm:prSet presAssocID="{49C1ED9E-DFE5-4985-97C8-540A050B2763}" presName="circle1" presStyleLbl="node1" presStyleIdx="0" presStyleCnt="3" custLinFactNeighborX="561"/>
      <dgm:spPr/>
    </dgm:pt>
    <dgm:pt modelId="{E8DDDABF-DD91-4334-88C5-0F271B2A5A8A}" type="pres">
      <dgm:prSet presAssocID="{49C1ED9E-DFE5-4985-97C8-540A050B2763}" presName="space" presStyleCnt="0"/>
      <dgm:spPr/>
    </dgm:pt>
    <dgm:pt modelId="{28D59D4A-E584-4599-ADFC-052C1AC68788}" type="pres">
      <dgm:prSet presAssocID="{49C1ED9E-DFE5-4985-97C8-540A050B2763}" presName="rect1" presStyleLbl="alignAcc1" presStyleIdx="0" presStyleCnt="3"/>
      <dgm:spPr/>
      <dgm:t>
        <a:bodyPr/>
        <a:lstStyle/>
        <a:p>
          <a:endParaRPr lang="ru-RU"/>
        </a:p>
      </dgm:t>
    </dgm:pt>
    <dgm:pt modelId="{E13BCD22-F5B5-468C-BFF4-444D953108AA}" type="pres">
      <dgm:prSet presAssocID="{175A396F-8A78-4C1F-8B73-277AD919CFFC}" presName="vertSpace2" presStyleLbl="node1" presStyleIdx="0" presStyleCnt="3"/>
      <dgm:spPr/>
    </dgm:pt>
    <dgm:pt modelId="{EE75F00A-0BCA-403F-B68E-516BBDA15DD0}" type="pres">
      <dgm:prSet presAssocID="{175A396F-8A78-4C1F-8B73-277AD919CFFC}" presName="circle2" presStyleLbl="node1" presStyleIdx="1" presStyleCnt="3" custLinFactNeighborY="288"/>
      <dgm:spPr/>
    </dgm:pt>
    <dgm:pt modelId="{9D1B7079-B2AF-4FAD-B136-A5563996935A}" type="pres">
      <dgm:prSet presAssocID="{175A396F-8A78-4C1F-8B73-277AD919CFFC}" presName="rect2" presStyleLbl="alignAcc1" presStyleIdx="1" presStyleCnt="3" custLinFactNeighborX="0" custLinFactNeighborY="220"/>
      <dgm:spPr/>
      <dgm:t>
        <a:bodyPr/>
        <a:lstStyle/>
        <a:p>
          <a:endParaRPr lang="ru-RU"/>
        </a:p>
      </dgm:t>
    </dgm:pt>
    <dgm:pt modelId="{E6F1D9EA-DB52-4C88-9AFA-E3854CCBB263}" type="pres">
      <dgm:prSet presAssocID="{C67FF0C6-47D9-49DA-AFDB-579E4975D048}" presName="vertSpace3" presStyleLbl="node1" presStyleIdx="1" presStyleCnt="3"/>
      <dgm:spPr/>
    </dgm:pt>
    <dgm:pt modelId="{AEF494DA-27EC-495E-9DD1-42C7500535F9}" type="pres">
      <dgm:prSet presAssocID="{C67FF0C6-47D9-49DA-AFDB-579E4975D048}" presName="circle3" presStyleLbl="node1" presStyleIdx="2" presStyleCnt="3"/>
      <dgm:spPr/>
    </dgm:pt>
    <dgm:pt modelId="{35AB205C-B75C-4210-9B02-F173702F82E7}" type="pres">
      <dgm:prSet presAssocID="{C67FF0C6-47D9-49DA-AFDB-579E4975D048}" presName="rect3" presStyleLbl="alignAcc1" presStyleIdx="2" presStyleCnt="3"/>
      <dgm:spPr/>
      <dgm:t>
        <a:bodyPr/>
        <a:lstStyle/>
        <a:p>
          <a:endParaRPr lang="ru-RU"/>
        </a:p>
      </dgm:t>
    </dgm:pt>
    <dgm:pt modelId="{C4A5129B-F7A9-40D1-BB88-0B117829CAD6}" type="pres">
      <dgm:prSet presAssocID="{49C1ED9E-DFE5-4985-97C8-540A050B276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2B810-6691-4793-97EF-009D2CC0D192}" type="pres">
      <dgm:prSet presAssocID="{175A396F-8A78-4C1F-8B73-277AD919CFF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2545D-0B33-48F8-9837-BC596CDD2BD9}" type="pres">
      <dgm:prSet presAssocID="{C67FF0C6-47D9-49DA-AFDB-579E4975D04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559F65-A599-4B4F-901C-2508B6343623}" type="presOf" srcId="{175A396F-8A78-4C1F-8B73-277AD919CFFC}" destId="{9D1B7079-B2AF-4FAD-B136-A5563996935A}" srcOrd="0" destOrd="0" presId="urn:microsoft.com/office/officeart/2005/8/layout/target3"/>
    <dgm:cxn modelId="{7344D78B-37E6-4239-A8F0-E270FBD9FB74}" type="presOf" srcId="{49C1ED9E-DFE5-4985-97C8-540A050B2763}" destId="{28D59D4A-E584-4599-ADFC-052C1AC68788}" srcOrd="0" destOrd="0" presId="urn:microsoft.com/office/officeart/2005/8/layout/target3"/>
    <dgm:cxn modelId="{2A94B621-ACEF-4AE7-9DA7-F8447A20710B}" srcId="{317D754E-7EED-4A65-8969-5EFD2CF9ADEF}" destId="{49C1ED9E-DFE5-4985-97C8-540A050B2763}" srcOrd="0" destOrd="0" parTransId="{60AFFB00-F1A7-4B23-9031-41523BE3C75F}" sibTransId="{1EB91599-38C1-4AEA-98E3-387DFECD616C}"/>
    <dgm:cxn modelId="{BD2E1592-CD53-4F56-B180-A4C4887C6753}" type="presOf" srcId="{49C1ED9E-DFE5-4985-97C8-540A050B2763}" destId="{C4A5129B-F7A9-40D1-BB88-0B117829CAD6}" srcOrd="1" destOrd="0" presId="urn:microsoft.com/office/officeart/2005/8/layout/target3"/>
    <dgm:cxn modelId="{DF750237-E893-4F16-85EF-F61F99612E52}" type="presOf" srcId="{175A396F-8A78-4C1F-8B73-277AD919CFFC}" destId="{9072B810-6691-4793-97EF-009D2CC0D192}" srcOrd="1" destOrd="0" presId="urn:microsoft.com/office/officeart/2005/8/layout/target3"/>
    <dgm:cxn modelId="{41F5E51E-C57F-4B6D-8242-1635806A62BC}" type="presOf" srcId="{C67FF0C6-47D9-49DA-AFDB-579E4975D048}" destId="{35AB205C-B75C-4210-9B02-F173702F82E7}" srcOrd="0" destOrd="0" presId="urn:microsoft.com/office/officeart/2005/8/layout/target3"/>
    <dgm:cxn modelId="{14ABEAED-11EF-4750-B810-D0B4E33BD628}" type="presOf" srcId="{C67FF0C6-47D9-49DA-AFDB-579E4975D048}" destId="{8DB2545D-0B33-48F8-9837-BC596CDD2BD9}" srcOrd="1" destOrd="0" presId="urn:microsoft.com/office/officeart/2005/8/layout/target3"/>
    <dgm:cxn modelId="{130D4815-0935-45D8-821C-8D29F50BD6D4}" type="presOf" srcId="{317D754E-7EED-4A65-8969-5EFD2CF9ADEF}" destId="{E5FA83E6-9A0D-4902-9104-4244DBF1D050}" srcOrd="0" destOrd="0" presId="urn:microsoft.com/office/officeart/2005/8/layout/target3"/>
    <dgm:cxn modelId="{DF1DFF14-1C09-4FA6-949E-649E7C7E93D7}" srcId="{317D754E-7EED-4A65-8969-5EFD2CF9ADEF}" destId="{C67FF0C6-47D9-49DA-AFDB-579E4975D048}" srcOrd="2" destOrd="0" parTransId="{4E9EEEAA-0CDE-4142-9CDC-C32C51195CF4}" sibTransId="{10AC42FD-A3C2-4017-A744-5250C463FFA7}"/>
    <dgm:cxn modelId="{0B44EAC4-D8F6-4425-B576-B38A9A8E247F}" srcId="{317D754E-7EED-4A65-8969-5EFD2CF9ADEF}" destId="{175A396F-8A78-4C1F-8B73-277AD919CFFC}" srcOrd="1" destOrd="0" parTransId="{3AB1696A-D9DE-4501-B60F-34915A63D796}" sibTransId="{15770C74-EC7C-41F7-8E78-736D15EE140D}"/>
    <dgm:cxn modelId="{C9C26D0E-209A-4955-A4E2-A0DE392B376B}" type="presParOf" srcId="{E5FA83E6-9A0D-4902-9104-4244DBF1D050}" destId="{773F3F8F-37A7-4DD4-97B0-8F5772CC6FEA}" srcOrd="0" destOrd="0" presId="urn:microsoft.com/office/officeart/2005/8/layout/target3"/>
    <dgm:cxn modelId="{3536F389-51B9-44E2-B94C-F8A1D687E465}" type="presParOf" srcId="{E5FA83E6-9A0D-4902-9104-4244DBF1D050}" destId="{E8DDDABF-DD91-4334-88C5-0F271B2A5A8A}" srcOrd="1" destOrd="0" presId="urn:microsoft.com/office/officeart/2005/8/layout/target3"/>
    <dgm:cxn modelId="{06C47ED6-0BE3-4028-AE23-DA6DC84DAA4C}" type="presParOf" srcId="{E5FA83E6-9A0D-4902-9104-4244DBF1D050}" destId="{28D59D4A-E584-4599-ADFC-052C1AC68788}" srcOrd="2" destOrd="0" presId="urn:microsoft.com/office/officeart/2005/8/layout/target3"/>
    <dgm:cxn modelId="{3875E1F1-F269-4120-94F9-6E269FFD86D7}" type="presParOf" srcId="{E5FA83E6-9A0D-4902-9104-4244DBF1D050}" destId="{E13BCD22-F5B5-468C-BFF4-444D953108AA}" srcOrd="3" destOrd="0" presId="urn:microsoft.com/office/officeart/2005/8/layout/target3"/>
    <dgm:cxn modelId="{F795E2AB-910F-4A49-AE59-3C630A6572BE}" type="presParOf" srcId="{E5FA83E6-9A0D-4902-9104-4244DBF1D050}" destId="{EE75F00A-0BCA-403F-B68E-516BBDA15DD0}" srcOrd="4" destOrd="0" presId="urn:microsoft.com/office/officeart/2005/8/layout/target3"/>
    <dgm:cxn modelId="{0000EE1D-5C08-4E60-A7B8-322E235D2844}" type="presParOf" srcId="{E5FA83E6-9A0D-4902-9104-4244DBF1D050}" destId="{9D1B7079-B2AF-4FAD-B136-A5563996935A}" srcOrd="5" destOrd="0" presId="urn:microsoft.com/office/officeart/2005/8/layout/target3"/>
    <dgm:cxn modelId="{1392868B-8D8D-4498-84D6-1E8AD46341FE}" type="presParOf" srcId="{E5FA83E6-9A0D-4902-9104-4244DBF1D050}" destId="{E6F1D9EA-DB52-4C88-9AFA-E3854CCBB263}" srcOrd="6" destOrd="0" presId="urn:microsoft.com/office/officeart/2005/8/layout/target3"/>
    <dgm:cxn modelId="{FD3749CF-E674-4A71-9236-4397A65192D6}" type="presParOf" srcId="{E5FA83E6-9A0D-4902-9104-4244DBF1D050}" destId="{AEF494DA-27EC-495E-9DD1-42C7500535F9}" srcOrd="7" destOrd="0" presId="urn:microsoft.com/office/officeart/2005/8/layout/target3"/>
    <dgm:cxn modelId="{CB936313-B2B8-4D52-B780-5DAB02E5D716}" type="presParOf" srcId="{E5FA83E6-9A0D-4902-9104-4244DBF1D050}" destId="{35AB205C-B75C-4210-9B02-F173702F82E7}" srcOrd="8" destOrd="0" presId="urn:microsoft.com/office/officeart/2005/8/layout/target3"/>
    <dgm:cxn modelId="{2A2BDB4D-3681-4ECD-9146-2505A369CC03}" type="presParOf" srcId="{E5FA83E6-9A0D-4902-9104-4244DBF1D050}" destId="{C4A5129B-F7A9-40D1-BB88-0B117829CAD6}" srcOrd="9" destOrd="0" presId="urn:microsoft.com/office/officeart/2005/8/layout/target3"/>
    <dgm:cxn modelId="{A6E2F85E-34A2-437A-B3B4-5EE245B6E587}" type="presParOf" srcId="{E5FA83E6-9A0D-4902-9104-4244DBF1D050}" destId="{9072B810-6691-4793-97EF-009D2CC0D192}" srcOrd="10" destOrd="0" presId="urn:microsoft.com/office/officeart/2005/8/layout/target3"/>
    <dgm:cxn modelId="{700B64F1-1751-4D22-B68D-4753F3E44664}" type="presParOf" srcId="{E5FA83E6-9A0D-4902-9104-4244DBF1D050}" destId="{8DB2545D-0B33-48F8-9837-BC596CDD2BD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F3F8F-37A7-4DD4-97B0-8F5772CC6FEA}">
      <dsp:nvSpPr>
        <dsp:cNvPr id="0" name=""/>
        <dsp:cNvSpPr/>
      </dsp:nvSpPr>
      <dsp:spPr>
        <a:xfrm>
          <a:off x="25581" y="0"/>
          <a:ext cx="4560010" cy="45600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D59D4A-E584-4599-ADFC-052C1AC68788}">
      <dsp:nvSpPr>
        <dsp:cNvPr id="0" name=""/>
        <dsp:cNvSpPr/>
      </dsp:nvSpPr>
      <dsp:spPr>
        <a:xfrm>
          <a:off x="2280005" y="0"/>
          <a:ext cx="8387995" cy="45600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Функционально грамотный человек </a:t>
          </a:r>
          <a:r>
            <a:rPr lang="ru-RU" sz="1800" kern="1200" dirty="0"/>
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 (</a:t>
          </a:r>
          <a:r>
            <a:rPr lang="ru-RU" sz="1800" kern="1200" dirty="0" err="1" smtClean="0"/>
            <a:t>А.А.Леонтьев</a:t>
          </a:r>
          <a:r>
            <a:rPr lang="ru-RU" sz="1800" kern="1200" dirty="0" smtClean="0"/>
            <a:t>, 2003)</a:t>
          </a:r>
          <a:endParaRPr lang="ru-RU" sz="1800" kern="1200" dirty="0"/>
        </a:p>
      </dsp:txBody>
      <dsp:txXfrm>
        <a:off x="2280005" y="0"/>
        <a:ext cx="8387995" cy="1368005"/>
      </dsp:txXfrm>
    </dsp:sp>
    <dsp:sp modelId="{EE75F00A-0BCA-403F-B68E-516BBDA15DD0}">
      <dsp:nvSpPr>
        <dsp:cNvPr id="0" name=""/>
        <dsp:cNvSpPr/>
      </dsp:nvSpPr>
      <dsp:spPr>
        <a:xfrm>
          <a:off x="798003" y="1376542"/>
          <a:ext cx="2964003" cy="29640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1B7079-B2AF-4FAD-B136-A5563996935A}">
      <dsp:nvSpPr>
        <dsp:cNvPr id="0" name=""/>
        <dsp:cNvSpPr/>
      </dsp:nvSpPr>
      <dsp:spPr>
        <a:xfrm>
          <a:off x="2280005" y="1374526"/>
          <a:ext cx="8387995" cy="2964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Основной вопрос исследования </a:t>
          </a:r>
          <a:r>
            <a:rPr lang="en-US" sz="1800" b="1" kern="1200" dirty="0"/>
            <a:t>PISA</a:t>
          </a:r>
          <a:r>
            <a:rPr lang="ru-RU" sz="1800" b="1" kern="1200" dirty="0"/>
            <a:t>: </a:t>
          </a:r>
          <a:r>
            <a:rPr lang="ru-RU" sz="1800" kern="1200" dirty="0"/>
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</a:t>
          </a:r>
          <a:r>
            <a:rPr lang="ru-RU" sz="1800" kern="1200" dirty="0" smtClean="0"/>
            <a:t>обществе?</a:t>
          </a:r>
          <a:endParaRPr lang="ru-RU" sz="1800" kern="1200" dirty="0"/>
        </a:p>
      </dsp:txBody>
      <dsp:txXfrm>
        <a:off x="2280005" y="1374526"/>
        <a:ext cx="8387995" cy="1368001"/>
      </dsp:txXfrm>
    </dsp:sp>
    <dsp:sp modelId="{AEF494DA-27EC-495E-9DD1-42C7500535F9}">
      <dsp:nvSpPr>
        <dsp:cNvPr id="0" name=""/>
        <dsp:cNvSpPr/>
      </dsp:nvSpPr>
      <dsp:spPr>
        <a:xfrm>
          <a:off x="1596004" y="2736007"/>
          <a:ext cx="1368001" cy="13680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AB205C-B75C-4210-9B02-F173702F82E7}">
      <dsp:nvSpPr>
        <dsp:cNvPr id="0" name=""/>
        <dsp:cNvSpPr/>
      </dsp:nvSpPr>
      <dsp:spPr>
        <a:xfrm>
          <a:off x="2280005" y="2736007"/>
          <a:ext cx="8387995" cy="1368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Анализ результатов </a:t>
          </a:r>
          <a:r>
            <a:rPr lang="en-US" sz="1800" b="1" kern="1200" dirty="0"/>
            <a:t>PISA</a:t>
          </a:r>
          <a:r>
            <a:rPr lang="ru-RU" sz="1800" b="1" kern="1200" dirty="0"/>
            <a:t>:  </a:t>
          </a:r>
          <a:r>
            <a:rPr lang="ru-RU" sz="1800" b="0" kern="1200" dirty="0" smtClean="0"/>
            <a:t>Для большей части российской выборки характерен  эффект </a:t>
          </a:r>
          <a:r>
            <a:rPr lang="ru-RU" sz="1800" b="0" kern="1200" dirty="0"/>
            <a:t>«</a:t>
          </a:r>
          <a:r>
            <a:rPr lang="ru-RU" sz="1800" b="0" kern="1200" dirty="0" err="1"/>
            <a:t>ситуационности</a:t>
          </a:r>
          <a:r>
            <a:rPr lang="ru-RU" sz="1800" b="0" kern="1200" dirty="0"/>
            <a:t> знаний</a:t>
          </a:r>
          <a:r>
            <a:rPr lang="ru-RU" sz="1800" b="0" kern="1200" dirty="0" smtClean="0"/>
            <a:t>»</a:t>
          </a:r>
          <a:endParaRPr lang="ru-RU" sz="2400" b="0" kern="1200" dirty="0"/>
        </a:p>
      </dsp:txBody>
      <dsp:txXfrm>
        <a:off x="2280005" y="2736007"/>
        <a:ext cx="8387995" cy="136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E385D-0FF3-486F-AF08-C39A08ADE5F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F245-5DB9-4FE6-B9AD-FAF809BC2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4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24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Учёт эффекта «</a:t>
            </a:r>
            <a:r>
              <a:rPr lang="ru-RU" dirty="0" err="1" smtClean="0"/>
              <a:t>ситуационности</a:t>
            </a:r>
            <a:r>
              <a:rPr lang="ru-RU" dirty="0" smtClean="0"/>
              <a:t> знаний» требует включения в учебный процесс заданий, сформулированных во </a:t>
            </a:r>
            <a:r>
              <a:rPr lang="ru-RU" dirty="0" err="1" smtClean="0"/>
              <a:t>внеучебном</a:t>
            </a:r>
            <a:r>
              <a:rPr lang="ru-RU" dirty="0" smtClean="0"/>
              <a:t> контексте, без указания (явного или неявного) на способ действий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F245-5DB9-4FE6-B9AD-FAF809BC20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1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по-прежнему строим</a:t>
            </a:r>
            <a:r>
              <a:rPr lang="ru-RU" baseline="0" dirty="0" smtClean="0"/>
              <a:t> свои отношения с учащимися на принципе: «ты должен знать всё!»</a:t>
            </a:r>
          </a:p>
          <a:p>
            <a:r>
              <a:rPr lang="ru-RU" baseline="0" dirty="0" smtClean="0"/>
              <a:t>Вместе с тем, важнейшим умением для этого поколения является умение искать и анализировать информацию. В противном случае они имеет почти 100%-</a:t>
            </a:r>
            <a:r>
              <a:rPr lang="ru-RU" baseline="0" dirty="0" err="1" smtClean="0"/>
              <a:t>ный</a:t>
            </a:r>
            <a:r>
              <a:rPr lang="ru-RU" baseline="0" dirty="0" smtClean="0"/>
              <a:t> шанс сгореть от информационной передозировки. Этому школа сейчас не учит. Это сейчас нами не оценивается.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F245-5DB9-4FE6-B9AD-FAF809BC2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1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9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Задача про ящик помидоров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EF245-5DB9-4FE6-B9AD-FAF809BC201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0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F245-5DB9-4FE6-B9AD-FAF809BC201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4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0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r>
              <a:rPr lang="ru-RU" altLang="ru-RU" sz="1800" dirty="0"/>
              <a:t>Основной задачей является не просто выполнение, но выполнение на уровне выше 4-го . Прогресс российских школьников осуществлен, в основном, за счет перехода из группы с низкими результатами, в группу средних результатов. Процент же </a:t>
            </a:r>
            <a:r>
              <a:rPr lang="ru-RU" altLang="ru-RU" sz="1800" dirty="0" smtClean="0"/>
              <a:t>выполнивших </a:t>
            </a:r>
            <a:r>
              <a:rPr lang="ru-RU" altLang="ru-RU" sz="1800" dirty="0"/>
              <a:t>тест на 5-6 – </a:t>
            </a:r>
            <a:r>
              <a:rPr lang="ru-RU" altLang="ru-RU" sz="1800" dirty="0" smtClean="0"/>
              <a:t>остается </a:t>
            </a:r>
            <a:r>
              <a:rPr lang="ru-RU" altLang="ru-RU" sz="1800" dirty="0"/>
              <a:t>стабильно низким. </a:t>
            </a:r>
            <a:endParaRPr lang="ru-RU" altLang="ru-RU" sz="1800" dirty="0" smtClean="0"/>
          </a:p>
          <a:p>
            <a:pPr indent="287338" algn="just" eaLnBrk="1" hangingPunct="1">
              <a:spcBef>
                <a:spcPct val="0"/>
              </a:spcBef>
            </a:pPr>
            <a:endParaRPr lang="ru-RU" altLang="ru-RU" sz="1800" dirty="0" smtClean="0"/>
          </a:p>
          <a:p>
            <a:pPr indent="287338" algn="just" eaLnBrk="1" hangingPunct="1">
              <a:spcBef>
                <a:spcPct val="0"/>
              </a:spcBef>
            </a:pPr>
            <a:r>
              <a:rPr lang="ru-RU" altLang="ru-RU" sz="1800" dirty="0" smtClean="0"/>
              <a:t>Сопоставление с ФГОС показало, что невысокие результаты российских учащихся связаны с недостаточным овладением некоторыми </a:t>
            </a:r>
            <a:r>
              <a:rPr lang="ru-RU" altLang="ru-RU" sz="1800" dirty="0" err="1" smtClean="0"/>
              <a:t>метапредметными</a:t>
            </a:r>
            <a:r>
              <a:rPr lang="ru-RU" altLang="ru-RU" sz="1800" dirty="0" smtClean="0"/>
              <a:t> умениями:</a:t>
            </a:r>
          </a:p>
          <a:p>
            <a:pPr indent="287338" algn="just" eaLnBrk="1" hangingPunct="1"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1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Решить проблему повышения качества образования (не только в плане результатов исследования </a:t>
            </a:r>
            <a:r>
              <a:rPr lang="en-US" dirty="0" smtClean="0"/>
              <a:t>PISA</a:t>
            </a:r>
            <a:r>
              <a:rPr lang="ru-RU" dirty="0" smtClean="0"/>
              <a:t>) можно только </a:t>
            </a:r>
          </a:p>
          <a:p>
            <a:r>
              <a:rPr lang="ru-RU" dirty="0" smtClean="0"/>
              <a:t>- при системных комплексных изменениях в учебной деятельности учащихся: перехода от решения типичных стандартных задач к проведению исследований, к поиску смыслов и альтернативных решений;</a:t>
            </a:r>
          </a:p>
          <a:p>
            <a:r>
              <a:rPr lang="ru-RU" dirty="0" smtClean="0"/>
              <a:t>- переориентации системы образования на новые результаты, связанные с «навыками 21 века» – функциональной грамотностью учащихся и развитием позитивных установок, мотивации обучения и стратегий поведения учащихся в различных ситуациях, готовности жить в эпоху перемен.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8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r>
              <a:rPr lang="ru-RU" altLang="ru-RU" sz="1800" dirty="0"/>
              <a:t>Наша с вами задача сейчас создать такое пространство в школе, которое бы </a:t>
            </a:r>
            <a:r>
              <a:rPr lang="ru-RU" altLang="ru-RU" sz="1800" dirty="0" err="1"/>
              <a:t>способстововало</a:t>
            </a:r>
            <a:r>
              <a:rPr lang="ru-RU" altLang="ru-RU" sz="1800" dirty="0"/>
              <a:t> развитию ответственного отношения…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9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6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7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4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r>
              <a:rPr lang="ru-RU" altLang="ru-RU" sz="1800" dirty="0" smtClean="0"/>
              <a:t>Как следствие всего этого мы можем говорить о наличии внутреннего сопротивления к данной инновации</a:t>
            </a:r>
            <a:endParaRPr lang="ru-RU" altLang="ru-RU" sz="1800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8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6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5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1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7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7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8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2" y="1"/>
            <a:ext cx="12182951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654" tIns="45654" rIns="45654" bIns="45654" anchor="ctr"/>
          <a:lstStyle/>
          <a:p>
            <a:pPr defTabSz="90888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224438" y="33119"/>
            <a:ext cx="11743125" cy="914303"/>
          </a:xfrm>
          <a:prstGeom prst="rect">
            <a:avLst/>
          </a:prstGeom>
          <a:noFill/>
          <a:ln>
            <a:noFill/>
          </a:ln>
        </p:spPr>
        <p:txBody>
          <a:bodyPr lIns="91312" tIns="45656" rIns="91312" bIns="4565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047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500" dirty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6302668"/>
            <a:ext cx="12191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1553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2" y="1"/>
            <a:ext cx="12182951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654" tIns="45654" rIns="45654" bIns="45654" anchor="ctr"/>
          <a:lstStyle/>
          <a:p>
            <a:pPr defTabSz="90888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224438" y="33119"/>
            <a:ext cx="11743125" cy="914303"/>
          </a:xfrm>
          <a:prstGeom prst="rect">
            <a:avLst/>
          </a:prstGeom>
          <a:noFill/>
          <a:ln>
            <a:noFill/>
          </a:ln>
        </p:spPr>
        <p:txBody>
          <a:bodyPr lIns="91312" tIns="45656" rIns="91312" bIns="4565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047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500" dirty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6302668"/>
            <a:ext cx="12191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67991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555445"/>
            <a:ext cx="5193665" cy="444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2910" y="1555445"/>
            <a:ext cx="5139690" cy="444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311226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11617" y="-27384"/>
            <a:ext cx="12924375" cy="6984776"/>
            <a:chOff x="1" y="0"/>
            <a:chExt cx="10710863" cy="7561263"/>
          </a:xfrm>
        </p:grpSpPr>
        <p:pic>
          <p:nvPicPr>
            <p:cNvPr id="9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72567" y="6732959"/>
              <a:ext cx="1189758" cy="399815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4F81BD">
                      <a:lumMod val="75000"/>
                    </a:srgbClr>
                  </a:solidFill>
                </a:rPr>
                <a:t>201</a:t>
              </a:r>
              <a:r>
                <a:rPr lang="ru-RU" sz="2400" b="1" dirty="0">
                  <a:solidFill>
                    <a:srgbClr val="4F81BD">
                      <a:lumMod val="75000"/>
                    </a:srgbClr>
                  </a:solidFill>
                </a:rPr>
                <a:t>8</a:t>
              </a:r>
              <a:endParaRPr lang="ru-RU" sz="2400" b="1" dirty="0">
                <a:solidFill>
                  <a:srgbClr val="4F81BD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98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2" y="1"/>
            <a:ext cx="12182951" cy="980537"/>
          </a:xfrm>
          <a:prstGeom prst="rect">
            <a:avLst/>
          </a:prstGeom>
          <a:solidFill>
            <a:srgbClr val="88C3E3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654" tIns="45654" rIns="45654" bIns="45654" anchor="ctr"/>
          <a:lstStyle/>
          <a:p>
            <a:pPr defTabSz="90888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43339" y="33117"/>
            <a:ext cx="11743125" cy="914303"/>
          </a:xfrm>
          <a:prstGeom prst="rect">
            <a:avLst/>
          </a:prstGeom>
          <a:noFill/>
          <a:ln>
            <a:noFill/>
          </a:ln>
        </p:spPr>
        <p:txBody>
          <a:bodyPr lIns="91312" tIns="45656" rIns="91312" bIns="4565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047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500" dirty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064" y="6352272"/>
            <a:ext cx="416801" cy="3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7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255182" y="620689"/>
            <a:ext cx="11743125" cy="914303"/>
          </a:xfrm>
          <a:prstGeom prst="rect">
            <a:avLst/>
          </a:prstGeom>
          <a:noFill/>
          <a:ln>
            <a:noFill/>
          </a:ln>
        </p:spPr>
        <p:txBody>
          <a:bodyPr lIns="91312" tIns="45656" rIns="91312" bIns="4565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047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500" dirty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sp>
        <p:nvSpPr>
          <p:cNvPr id="5" name="Shape 453"/>
          <p:cNvSpPr/>
          <p:nvPr userDrawn="1"/>
        </p:nvSpPr>
        <p:spPr>
          <a:xfrm>
            <a:off x="2" y="1"/>
            <a:ext cx="12182951" cy="980537"/>
          </a:xfrm>
          <a:prstGeom prst="rect">
            <a:avLst/>
          </a:prstGeom>
          <a:solidFill>
            <a:srgbClr val="88C3E3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654" tIns="45654" rIns="45654" bIns="45654" anchor="ctr"/>
          <a:lstStyle/>
          <a:p>
            <a:pPr defTabSz="90888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8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6" name="Shape 455"/>
          <p:cNvSpPr txBox="1">
            <a:spLocks/>
          </p:cNvSpPr>
          <p:nvPr userDrawn="1"/>
        </p:nvSpPr>
        <p:spPr bwMode="auto">
          <a:xfrm>
            <a:off x="143339" y="33117"/>
            <a:ext cx="11743125" cy="914303"/>
          </a:xfrm>
          <a:prstGeom prst="rect">
            <a:avLst/>
          </a:prstGeom>
          <a:noFill/>
          <a:ln>
            <a:noFill/>
          </a:ln>
        </p:spPr>
        <p:txBody>
          <a:bodyPr lIns="91312" tIns="45656" rIns="91312" bIns="4565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047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500" dirty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064" y="6352272"/>
            <a:ext cx="416801" cy="3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5"/>
          <p:cNvSpPr txBox="1">
            <a:spLocks/>
          </p:cNvSpPr>
          <p:nvPr userDrawn="1"/>
        </p:nvSpPr>
        <p:spPr bwMode="auto">
          <a:xfrm>
            <a:off x="224438" y="33119"/>
            <a:ext cx="11743125" cy="914303"/>
          </a:xfrm>
          <a:prstGeom prst="rect">
            <a:avLst/>
          </a:prstGeom>
          <a:noFill/>
          <a:ln>
            <a:noFill/>
          </a:ln>
        </p:spPr>
        <p:txBody>
          <a:bodyPr lIns="91312" tIns="45656" rIns="91312" bIns="4565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047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500" dirty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6381328"/>
            <a:ext cx="12191999" cy="3785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914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4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3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6600-674F-4270-A8D2-1A7E0D2E4F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3310-13B0-45F7-9345-56C47ED402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5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KN0jCniG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chart" Target="../charts/chart6.xml"/><Relationship Id="rId7" Type="http://schemas.openxmlformats.org/officeDocument/2006/relationships/hyperlink" Target="file:///C:\Users\User-004\Downloads\fgos_ru_osnov.pdf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hyperlink" Target="http://www.sipkro.ru/index.php/2012-11-19-06-47-40/obrazovanie#obr0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sipkro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ipkro.ru/index.php/component/content/article/86-%D0%BF%D0%BE%D0%B4%D1%80%D0%B0%D0%B7%D0%B4%D0%B5%D0%BB%D0%B5%D0%BD%D0%B8%D1%8F/1381-fgo" TargetMode="Externa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3350941" y="1988826"/>
            <a:ext cx="7872044" cy="1395537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959005" y="2266132"/>
            <a:ext cx="6700" cy="811605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5705" y="2079537"/>
            <a:ext cx="10833159" cy="121411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Развитие функциональной грамотности обучающихся: </a:t>
            </a: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НЕЛЬЗЯ </a:t>
            </a: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ПОДОЖДАТЬ!</a:t>
            </a:r>
            <a:endParaRPr lang="ru-RU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37970-7D09-4B01-A96C-298E38B9AEA7}"/>
              </a:ext>
            </a:extLst>
          </p:cNvPr>
          <p:cNvSpPr txBox="1"/>
          <p:nvPr/>
        </p:nvSpPr>
        <p:spPr>
          <a:xfrm>
            <a:off x="5508702" y="4332302"/>
            <a:ext cx="6174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Панарина Л.Ю.,</a:t>
            </a:r>
          </a:p>
          <a:p>
            <a:pPr algn="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проректор </a:t>
            </a:r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научной работе СИПКРО</a:t>
            </a:r>
          </a:p>
          <a:p>
            <a:pPr algn="r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mail: lp_74@mail.ru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10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462" name="TextBox 39"/>
          <p:cNvSpPr txBox="1">
            <a:spLocks noChangeArrowheads="1"/>
          </p:cNvSpPr>
          <p:nvPr/>
        </p:nvSpPr>
        <p:spPr bwMode="auto">
          <a:xfrm>
            <a:off x="-446280" y="1576061"/>
            <a:ext cx="4120092" cy="170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821" tIns="39411" rIns="78821" bIns="394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 СОБИРАТЕЛЬНЫЙ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ПОРТРЕТ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«УЧИТЕЛЯ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РЕАЛИЗУЮЩЕГО» </a:t>
            </a:r>
          </a:p>
        </p:txBody>
      </p:sp>
      <p:sp>
        <p:nvSpPr>
          <p:cNvPr id="99" name="Прямоугольник 98"/>
          <p:cNvSpPr/>
          <p:nvPr/>
        </p:nvSpPr>
        <p:spPr>
          <a:xfrm flipH="1">
            <a:off x="3504167" y="96041"/>
            <a:ext cx="7872044" cy="81812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98333" y="99598"/>
            <a:ext cx="7256852" cy="770916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МОНИТОРИНГ ВНЕДРЕНИЯ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87693" y="1522865"/>
            <a:ext cx="8494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Учитель-предметник, преподающий на уровне основного образования, </a:t>
            </a:r>
          </a:p>
          <a:p>
            <a:r>
              <a:rPr lang="ru-RU" dirty="0">
                <a:solidFill>
                  <a:srgbClr val="002060"/>
                </a:solidFill>
              </a:rPr>
              <a:t>с большой загрузкой, </a:t>
            </a:r>
          </a:p>
          <a:p>
            <a:r>
              <a:rPr lang="ru-RU" dirty="0">
                <a:solidFill>
                  <a:srgbClr val="002060"/>
                </a:solidFill>
              </a:rPr>
              <a:t>не владеющий информацией о курсах повышения квалификации или не имеющий возможности попасть на них, </a:t>
            </a:r>
          </a:p>
          <a:p>
            <a:r>
              <a:rPr lang="ru-RU" dirty="0">
                <a:solidFill>
                  <a:srgbClr val="002060"/>
                </a:solidFill>
              </a:rPr>
              <a:t>воспринимающий навыки функциональной грамотности как изолированные, не сочетающиеся с результатами обучения.</a:t>
            </a: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-145353" y="4146273"/>
            <a:ext cx="3518237" cy="89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821" tIns="39411" rIns="78821" bIns="394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 ВОЗМОЖНЫЕ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ПРИЧИНЫ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7693" y="4073243"/>
            <a:ext cx="8089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Неосознаваемые профессиональные затруднения;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Недостаточное погружение в философию ФГОС;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Отсутствие в ОО проектных групп по формированию ФГ обучающихся;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Информационная перегрузка</a:t>
            </a:r>
          </a:p>
          <a:p>
            <a:r>
              <a:rPr lang="ru-RU" dirty="0" smtClean="0"/>
              <a:t>…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8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H="1">
            <a:off x="3504167" y="96040"/>
            <a:ext cx="8078232" cy="1182317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1423" y="175044"/>
            <a:ext cx="8260975" cy="7709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  <a:latin typeface="Calibri" pitchFamily="34" charset="0"/>
              </a:rPr>
              <a:t>Оценка функциональной грамотности: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spc="-34" dirty="0" smtClean="0">
                <a:solidFill>
                  <a:srgbClr val="294790"/>
                </a:solidFill>
                <a:latin typeface="Calibri" pitchFamily="34" charset="0"/>
              </a:rPr>
              <a:t>ПОЧЕМУ </a:t>
            </a:r>
            <a:r>
              <a:rPr lang="en-US" sz="2400" b="1" spc="-34" dirty="0">
                <a:solidFill>
                  <a:srgbClr val="294790"/>
                </a:solidFill>
                <a:latin typeface="Calibri" pitchFamily="34" charset="0"/>
              </a:rPr>
              <a:t>PISA?</a:t>
            </a:r>
            <a:endParaRPr lang="ru-RU" sz="2400" b="1" spc="-34" dirty="0">
              <a:solidFill>
                <a:srgbClr val="294790"/>
              </a:solidFill>
              <a:latin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355600"/>
              </p:ext>
            </p:extLst>
          </p:nvPr>
        </p:nvGraphicFramePr>
        <p:xfrm>
          <a:off x="914400" y="1566154"/>
          <a:ext cx="10668000" cy="456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15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H="1">
            <a:off x="3504167" y="96041"/>
            <a:ext cx="8078232" cy="849920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1423" y="175044"/>
            <a:ext cx="8260975" cy="7709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  <a:latin typeface="Calibri" pitchFamily="34" charset="0"/>
              </a:rPr>
              <a:t>Анализ результатов </a:t>
            </a:r>
            <a:r>
              <a:rPr lang="en-US" sz="2400" spc="-34" dirty="0" smtClean="0">
                <a:solidFill>
                  <a:srgbClr val="294790"/>
                </a:solidFill>
                <a:latin typeface="Calibri" pitchFamily="34" charset="0"/>
              </a:rPr>
              <a:t>PISA</a:t>
            </a:r>
            <a:r>
              <a:rPr lang="ru-RU" sz="2400" spc="-34" dirty="0" smtClean="0">
                <a:solidFill>
                  <a:srgbClr val="294790"/>
                </a:solidFill>
                <a:latin typeface="Calibri" pitchFamily="34" charset="0"/>
              </a:rPr>
              <a:t>:</a:t>
            </a:r>
            <a:endParaRPr lang="ru-RU" sz="2400" spc="-34" dirty="0">
              <a:solidFill>
                <a:srgbClr val="294790"/>
              </a:solidFill>
              <a:latin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34" dirty="0" smtClean="0">
                <a:solidFill>
                  <a:srgbClr val="294790"/>
                </a:solidFill>
                <a:latin typeface="Calibri" pitchFamily="34" charset="0"/>
              </a:rPr>
              <a:t>ЭФФЕКТ ПРИСУТСТВИЯ</a:t>
            </a:r>
            <a:endParaRPr lang="ru-RU" sz="2400" b="1" spc="-34" dirty="0">
              <a:solidFill>
                <a:srgbClr val="294790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6259" y="2963528"/>
            <a:ext cx="11375444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defRPr/>
            </a:pPr>
            <a:r>
              <a:rPr lang="ru-RU" sz="2400" b="1" spc="-60" dirty="0"/>
              <a:t>За год двигатель на корабле потребляет 3500000 л топлива, 1 литр топлива стоит 0,42 р.</a:t>
            </a:r>
          </a:p>
          <a:p>
            <a:pPr algn="just" eaLnBrk="0" hangingPunct="0">
              <a:lnSpc>
                <a:spcPct val="80000"/>
              </a:lnSpc>
              <a:defRPr/>
            </a:pPr>
            <a:r>
              <a:rPr lang="ru-RU" sz="2400" b="1" spc="-60" dirty="0"/>
              <a:t>Установка паруса на корабле стоит 2500000 р. Парус экономит 20% топлива.</a:t>
            </a:r>
          </a:p>
          <a:p>
            <a:pPr algn="just" eaLnBrk="0" hangingPunct="0">
              <a:lnSpc>
                <a:spcPct val="80000"/>
              </a:lnSpc>
              <a:defRPr/>
            </a:pPr>
            <a:endParaRPr lang="ru-RU" sz="2400" b="1" spc="-60" dirty="0"/>
          </a:p>
          <a:p>
            <a:pPr algn="just" eaLnBrk="0" hangingPunct="0">
              <a:lnSpc>
                <a:spcPct val="80000"/>
              </a:lnSpc>
              <a:defRPr/>
            </a:pPr>
            <a:r>
              <a:rPr lang="ru-RU" sz="2400" b="1" spc="-60" dirty="0"/>
              <a:t>Через сколько лет экономия топлива покроет стоимость установки паруса?</a:t>
            </a:r>
            <a:endParaRPr lang="ru-RU" sz="2400" b="1" spc="-60" dirty="0">
              <a:solidFill>
                <a:schemeClr val="bg2"/>
              </a:solidFill>
            </a:endParaRPr>
          </a:p>
        </p:txBody>
      </p:sp>
      <p:sp>
        <p:nvSpPr>
          <p:cNvPr id="17" name="Скругленный прямоугольник 31"/>
          <p:cNvSpPr>
            <a:spLocks noChangeArrowheads="1"/>
          </p:cNvSpPr>
          <p:nvPr/>
        </p:nvSpPr>
        <p:spPr bwMode="auto">
          <a:xfrm>
            <a:off x="7451910" y="4718658"/>
            <a:ext cx="3109213" cy="5917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spc="-34" dirty="0">
                <a:solidFill>
                  <a:srgbClr val="294790"/>
                </a:solidFill>
                <a:latin typeface="Calibri" pitchFamily="34" charset="0"/>
                <a:cs typeface="+mn-cs"/>
              </a:rPr>
              <a:t>Россия, 5-6 </a:t>
            </a:r>
            <a:r>
              <a:rPr lang="ru-RU" altLang="ru-RU" sz="2400" b="1" spc="-34" dirty="0" err="1">
                <a:solidFill>
                  <a:srgbClr val="294790"/>
                </a:solidFill>
                <a:latin typeface="Calibri" pitchFamily="34" charset="0"/>
                <a:cs typeface="+mn-cs"/>
              </a:rPr>
              <a:t>кл</a:t>
            </a:r>
            <a:r>
              <a:rPr lang="ru-RU" altLang="ru-RU" sz="2400" b="1" spc="-34" dirty="0">
                <a:solidFill>
                  <a:srgbClr val="294790"/>
                </a:solidFill>
                <a:latin typeface="Calibri" pitchFamily="34" charset="0"/>
                <a:cs typeface="+mn-cs"/>
              </a:rPr>
              <a:t>.: ≈50%</a:t>
            </a:r>
          </a:p>
        </p:txBody>
      </p:sp>
      <p:sp>
        <p:nvSpPr>
          <p:cNvPr id="20" name="Скругленный прямоугольник 31"/>
          <p:cNvSpPr>
            <a:spLocks noChangeArrowheads="1"/>
          </p:cNvSpPr>
          <p:nvPr/>
        </p:nvSpPr>
        <p:spPr bwMode="auto">
          <a:xfrm>
            <a:off x="616259" y="1890826"/>
            <a:ext cx="3646230" cy="591767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spc="-34" dirty="0">
                <a:solidFill>
                  <a:srgbClr val="294790"/>
                </a:solidFill>
                <a:latin typeface="Calibri" pitchFamily="34" charset="0"/>
                <a:cs typeface="+mn-cs"/>
              </a:rPr>
              <a:t>С простой структурой</a:t>
            </a:r>
          </a:p>
        </p:txBody>
      </p:sp>
    </p:spTree>
    <p:extLst>
      <p:ext uri="{BB962C8B-B14F-4D97-AF65-F5344CB8AC3E}">
        <p14:creationId xmlns:p14="http://schemas.microsoft.com/office/powerpoint/2010/main" val="18196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H="1">
            <a:off x="3504167" y="96041"/>
            <a:ext cx="8078232" cy="849920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17" name="Скругленный прямоугольник 31"/>
          <p:cNvSpPr>
            <a:spLocks noChangeArrowheads="1"/>
          </p:cNvSpPr>
          <p:nvPr/>
        </p:nvSpPr>
        <p:spPr bwMode="auto">
          <a:xfrm>
            <a:off x="4627770" y="6138642"/>
            <a:ext cx="1923273" cy="58818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spc="-34" dirty="0">
                <a:solidFill>
                  <a:srgbClr val="294790"/>
                </a:solidFill>
                <a:latin typeface="Calibri" pitchFamily="34" charset="0"/>
                <a:cs typeface="+mn-cs"/>
              </a:rPr>
              <a:t>Россия: ≈16%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168" y="1803361"/>
            <a:ext cx="8300564" cy="17173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ПАРУСНЫЕ КОРАБЛИ</a:t>
            </a:r>
          </a:p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Девяносто пять процентов товаров в мире перевозят по морю примерно 50 000 танкеров, грузовых кораблей и  контейнеровозов. Большинство этих кораблей используют дизельное топливо.</a:t>
            </a:r>
          </a:p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Инженеры планируют разработать поддержку кораблей, используя силу ветра. И х предложение заключается в прикреплении к кораблям 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кайтов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(парящих в воздухе парусов) и использовании силы ветра, чтобы уменьшить расход  дизельного топлива и его влияние на окружающую среду.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  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 6" descr=":screen-capture-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979" y="1098073"/>
            <a:ext cx="2936419" cy="2398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59" b="11105"/>
          <a:stretch>
            <a:fillRect/>
          </a:stretch>
        </p:blipFill>
        <p:spPr bwMode="auto">
          <a:xfrm>
            <a:off x="164167" y="3587725"/>
            <a:ext cx="4354066" cy="32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27770" y="3672867"/>
            <a:ext cx="7220241" cy="1200329"/>
          </a:xfrm>
          <a:prstGeom prst="rect">
            <a:avLst/>
          </a:prstGeom>
          <a:solidFill>
            <a:srgbClr val="FFFF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Вопрос 4. ПАРУСНЫЕ КОРАБЛИ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Из-за высокой стоимости дизельного топлива в 0,42 </a:t>
            </a:r>
            <a:r>
              <a:rPr kumimoji="0" lang="ru-RU" sz="1600" i="0" u="none" strike="noStrike" kern="0" cap="none" spc="-6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зеда</a:t>
            </a:r>
            <a:r>
              <a:rPr kumimoji="0" lang="ru-RU" sz="1600" i="0" u="none" strike="noStrike" kern="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за литр хозяева корабля «Новая волна» думают о том, чтобы снабдить свой корабль </a:t>
            </a:r>
            <a:r>
              <a:rPr kumimoji="0" lang="ru-RU" sz="1600" i="0" u="none" strike="noStrike" kern="0" cap="none" spc="-6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кайтом</a:t>
            </a:r>
            <a:r>
              <a:rPr kumimoji="0" lang="ru-RU" sz="1600" i="0" u="none" strike="noStrike" kern="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Подсчитано, что подобный </a:t>
            </a:r>
            <a:r>
              <a:rPr kumimoji="0" lang="ru-RU" sz="1600" i="0" u="none" strike="noStrike" kern="0" cap="none" spc="-6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кайт</a:t>
            </a:r>
            <a:r>
              <a:rPr kumimoji="0" lang="ru-RU" sz="1600" i="0" u="none" strike="noStrike" kern="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даёт возможность уменьшить расход дизельного топлива на 20%.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27770" y="4967310"/>
            <a:ext cx="7220241" cy="1077218"/>
          </a:xfrm>
          <a:prstGeom prst="rect">
            <a:avLst/>
          </a:prstGeom>
          <a:solidFill>
            <a:srgbClr val="FF99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Стоимость установки кайта  на 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«Новой волне»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b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2 500 000 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зедов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Через сколько примерно лет экономия на дизельном топливе покроет стоимость установки 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кайта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Приведите вычисления, подтверждающие ваш ответ.</a:t>
            </a:r>
          </a:p>
        </p:txBody>
      </p:sp>
      <p:sp>
        <p:nvSpPr>
          <p:cNvPr id="15" name="Скругленный прямоугольник 31"/>
          <p:cNvSpPr>
            <a:spLocks noChangeArrowheads="1"/>
          </p:cNvSpPr>
          <p:nvPr/>
        </p:nvSpPr>
        <p:spPr bwMode="auto">
          <a:xfrm>
            <a:off x="164167" y="1109902"/>
            <a:ext cx="4751105" cy="591767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spc="-34" dirty="0">
                <a:solidFill>
                  <a:srgbClr val="294790"/>
                </a:solidFill>
                <a:latin typeface="Calibri" pitchFamily="34" charset="0"/>
                <a:cs typeface="+mn-cs"/>
              </a:rPr>
              <a:t>Со сложной составной структурой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1423" y="175044"/>
            <a:ext cx="8260975" cy="7709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  <a:latin typeface="Calibri" pitchFamily="34" charset="0"/>
              </a:rPr>
              <a:t>Анализ результатов </a:t>
            </a:r>
            <a:r>
              <a:rPr lang="en-US" sz="2400" spc="-34" dirty="0" smtClean="0">
                <a:solidFill>
                  <a:srgbClr val="294790"/>
                </a:solidFill>
                <a:latin typeface="Calibri" pitchFamily="34" charset="0"/>
              </a:rPr>
              <a:t>PISA</a:t>
            </a:r>
            <a:r>
              <a:rPr lang="ru-RU" sz="2400" spc="-34" dirty="0" smtClean="0">
                <a:solidFill>
                  <a:srgbClr val="294790"/>
                </a:solidFill>
                <a:latin typeface="Calibri" pitchFamily="34" charset="0"/>
              </a:rPr>
              <a:t>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34" dirty="0" smtClean="0">
                <a:solidFill>
                  <a:srgbClr val="294790"/>
                </a:solidFill>
                <a:latin typeface="Calibri" pitchFamily="34" charset="0"/>
              </a:rPr>
              <a:t>ЭФФЕКТ ПРИСУТСТВИЯ</a:t>
            </a:r>
            <a:endParaRPr lang="ru-RU" sz="2400" b="1" spc="-34" dirty="0">
              <a:solidFill>
                <a:srgbClr val="2947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 flipH="1">
            <a:off x="3504167" y="96040"/>
            <a:ext cx="7872044" cy="110331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>
            <a:cxnSpLocks/>
          </p:cNvCxnSpPr>
          <p:nvPr/>
        </p:nvCxnSpPr>
        <p:spPr>
          <a:xfrm>
            <a:off x="3075719" y="192082"/>
            <a:ext cx="0" cy="882295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98332" y="99598"/>
            <a:ext cx="8175059" cy="110331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УРОВНИ, ПЛАНИРУЕМЫЕ ОБРАЗОВАТЕЛЬНЫЕ РЕЗУЛЬТАТЫ, ИНСТРУМЕНТЫ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id="{809844BC-2950-438C-9ED8-D837C0BDBC5D}"/>
              </a:ext>
            </a:extLst>
          </p:cNvPr>
          <p:cNvSpPr txBox="1"/>
          <p:nvPr/>
        </p:nvSpPr>
        <p:spPr>
          <a:xfrm>
            <a:off x="289055" y="1315681"/>
            <a:ext cx="4860001" cy="133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100" dirty="0"/>
              <a:t>2 уровень – </a:t>
            </a:r>
          </a:p>
          <a:p>
            <a:pPr marL="0" lvl="0" indent="0" algn="just" defTabSz="93345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100" kern="1200" dirty="0"/>
              <a:t>пороговый, при достижении которого учащиеся начинают демонстрировать применение знаний и умений в простейших 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E59D20-07F1-4C55-931B-7ECF085A3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09044"/>
              </p:ext>
            </p:extLst>
          </p:nvPr>
        </p:nvGraphicFramePr>
        <p:xfrm>
          <a:off x="540940" y="1315681"/>
          <a:ext cx="11235596" cy="4828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322">
                  <a:extLst>
                    <a:ext uri="{9D8B030D-6E8A-4147-A177-3AD203B41FA5}">
                      <a16:colId xmlns:a16="http://schemas.microsoft.com/office/drawing/2014/main" val="1624883461"/>
                    </a:ext>
                  </a:extLst>
                </a:gridCol>
                <a:gridCol w="1908132">
                  <a:extLst>
                    <a:ext uri="{9D8B030D-6E8A-4147-A177-3AD203B41FA5}">
                      <a16:colId xmlns:a16="http://schemas.microsoft.com/office/drawing/2014/main" val="700383817"/>
                    </a:ext>
                  </a:extLst>
                </a:gridCol>
                <a:gridCol w="1908132">
                  <a:extLst>
                    <a:ext uri="{9D8B030D-6E8A-4147-A177-3AD203B41FA5}">
                      <a16:colId xmlns:a16="http://schemas.microsoft.com/office/drawing/2014/main" val="3297568378"/>
                    </a:ext>
                  </a:extLst>
                </a:gridCol>
                <a:gridCol w="3846414">
                  <a:extLst>
                    <a:ext uri="{9D8B030D-6E8A-4147-A177-3AD203B41FA5}">
                      <a16:colId xmlns:a16="http://schemas.microsoft.com/office/drawing/2014/main" val="972911460"/>
                    </a:ext>
                  </a:extLst>
                </a:gridCol>
                <a:gridCol w="2233596">
                  <a:extLst>
                    <a:ext uri="{9D8B030D-6E8A-4147-A177-3AD203B41FA5}">
                      <a16:colId xmlns:a16="http://schemas.microsoft.com/office/drawing/2014/main" val="528603539"/>
                    </a:ext>
                  </a:extLst>
                </a:gridCol>
              </a:tblGrid>
              <a:tr h="3566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Уровни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задача</a:t>
                      </a: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Типовые задания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Инструменты и средства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037755"/>
                  </a:ext>
                </a:extLst>
              </a:tr>
              <a:tr h="427977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класс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узнавания и понимания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Учить извлекать, воспринимать и объяснять информацию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Находит и извлекает информацию из различных текстов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Определить вид текста</a:t>
                      </a:r>
                      <a:r>
                        <a:rPr lang="ru-RU" sz="1800" dirty="0">
                          <a:effectLst/>
                        </a:rPr>
                        <a:t>, его источник. Обосновать своё мнение.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Выделить основную мысль </a:t>
                      </a:r>
                      <a:r>
                        <a:rPr lang="ru-RU" sz="1800" dirty="0">
                          <a:effectLst/>
                        </a:rPr>
                        <a:t>в текст, резюмировать его идею.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Предложить или объяснить заголовок</a:t>
                      </a:r>
                      <a:r>
                        <a:rPr lang="ru-RU" sz="1800" dirty="0">
                          <a:effectLst/>
                        </a:rPr>
                        <a:t>, название текста.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Ответить</a:t>
                      </a:r>
                      <a:r>
                        <a:rPr lang="ru-RU" sz="1800" dirty="0">
                          <a:effectLst/>
                        </a:rPr>
                        <a:t> на вопросы </a:t>
                      </a:r>
                      <a:r>
                        <a:rPr lang="ru-RU" sz="1800" b="1" dirty="0">
                          <a:effectLst/>
                        </a:rPr>
                        <a:t>словами текста</a:t>
                      </a:r>
                      <a:r>
                        <a:rPr lang="ru-RU" sz="1800" dirty="0">
                          <a:effectLst/>
                        </a:rPr>
                        <a:t>. </a:t>
                      </a:r>
                      <a:r>
                        <a:rPr lang="ru-RU" sz="1800" b="1" dirty="0">
                          <a:effectLst/>
                        </a:rPr>
                        <a:t>Составить вопросы </a:t>
                      </a:r>
                      <a:r>
                        <a:rPr lang="ru-RU" sz="1800" dirty="0">
                          <a:effectLst/>
                        </a:rPr>
                        <a:t>по тексту.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Продолжить </a:t>
                      </a:r>
                      <a:r>
                        <a:rPr lang="ru-RU" sz="1800" dirty="0">
                          <a:effectLst/>
                        </a:rPr>
                        <a:t>предложение словами из текста.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Определить назначение т</a:t>
                      </a:r>
                      <a:r>
                        <a:rPr lang="ru-RU" sz="1800" dirty="0">
                          <a:effectLst/>
                        </a:rPr>
                        <a:t>екста, привести примеры жизненных ситуаций, в которых можно и нужно использовать информацию из текста.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Сплошные тексты. 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Объём: не более одной страницы.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56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1F4F69-DB8C-4CB2-9AE0-971A54B168C2}"/>
              </a:ext>
            </a:extLst>
          </p:cNvPr>
          <p:cNvSpPr/>
          <p:nvPr/>
        </p:nvSpPr>
        <p:spPr>
          <a:xfrm flipH="1">
            <a:off x="3504167" y="96040"/>
            <a:ext cx="7872044" cy="110331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B35067A-251D-4C7E-822E-DAAD456F1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282598"/>
              </p:ext>
            </p:extLst>
          </p:nvPr>
        </p:nvGraphicFramePr>
        <p:xfrm>
          <a:off x="700035" y="1433600"/>
          <a:ext cx="1119386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383">
                  <a:extLst>
                    <a:ext uri="{9D8B030D-6E8A-4147-A177-3AD203B41FA5}">
                      <a16:colId xmlns:a16="http://schemas.microsoft.com/office/drawing/2014/main" val="380807066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666129392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3587179241"/>
                    </a:ext>
                  </a:extLst>
                </a:gridCol>
                <a:gridCol w="4461469">
                  <a:extLst>
                    <a:ext uri="{9D8B030D-6E8A-4147-A177-3AD203B41FA5}">
                      <a16:colId xmlns:a16="http://schemas.microsoft.com/office/drawing/2014/main" val="1546584968"/>
                    </a:ext>
                  </a:extLst>
                </a:gridCol>
                <a:gridCol w="2270927">
                  <a:extLst>
                    <a:ext uri="{9D8B030D-6E8A-4147-A177-3AD203B41FA5}">
                      <a16:colId xmlns:a16="http://schemas.microsoft.com/office/drawing/2014/main" val="3450965194"/>
                    </a:ext>
                  </a:extLst>
                </a:gridCol>
              </a:tblGrid>
              <a:tr h="887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Уровни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задача</a:t>
                      </a: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ПОР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Типовые задания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Инструменты и средства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223543"/>
                  </a:ext>
                </a:extLst>
              </a:tr>
              <a:tr h="130989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6 класс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понимания и применения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Учить рассуждать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Применяет информацию, извлечённую  из текста, для решения разного рода проблем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</a:rPr>
                        <a:t>Сформулировать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 проблему, описанную в тексте. Определить контекст.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</a:rPr>
                        <a:t>Выделить информацию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, которая имеет принципиальное значение для решения проблемы.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</a:rPr>
                        <a:t>Отразить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 описанные в тексте факты и отношения между ними </a:t>
                      </a:r>
                      <a:r>
                        <a:rPr lang="ru-RU" sz="1700" b="1" dirty="0">
                          <a:effectLst/>
                          <a:latin typeface="+mn-lt"/>
                        </a:rPr>
                        <a:t>в граф-схеме 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(кластере, таблице)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</a:rPr>
                        <a:t>Из предложенных вариантов </a:t>
                      </a:r>
                      <a:r>
                        <a:rPr lang="ru-RU" sz="1700" b="1" dirty="0">
                          <a:effectLst/>
                          <a:latin typeface="+mn-lt"/>
                        </a:rPr>
                        <a:t>выбрать возможные пути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 и способы решения проблемы.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</a:rPr>
                        <a:t>Вставить пропущенную 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в тексте </a:t>
                      </a:r>
                      <a:r>
                        <a:rPr lang="ru-RU" sz="1700" b="1" dirty="0">
                          <a:effectLst/>
                          <a:latin typeface="+mn-lt"/>
                        </a:rPr>
                        <a:t>информацию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 из таблицы, граф-схемы, диаграммы.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</a:rPr>
                        <a:t>Привести примеры 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жизненных ситуаций, в которых могут быть применены установленные пути и способы решения проблемы.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</a:rPr>
                        <a:t>Построить алгоритм </a:t>
                      </a:r>
                      <a:r>
                        <a:rPr lang="ru-RU" sz="1700" dirty="0">
                          <a:effectLst/>
                          <a:latin typeface="+mn-lt"/>
                        </a:rPr>
                        <a:t>решения проблемы по данному условию.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Дискретные тексты.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Проблемные, ситуационные, практико-ориентированные задачи.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Графическая наглядность.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Изобразительная наглядность.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Памятки с алгоритмами решения задач, проблем, заданий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773555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795959E-1CD3-4434-A108-E1CF09F99B60}"/>
              </a:ext>
            </a:extLst>
          </p:cNvPr>
          <p:cNvCxnSpPr>
            <a:cxnSpLocks/>
          </p:cNvCxnSpPr>
          <p:nvPr/>
        </p:nvCxnSpPr>
        <p:spPr>
          <a:xfrm>
            <a:off x="3075719" y="192082"/>
            <a:ext cx="0" cy="882295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CABA12-7B2B-4D79-83F5-6F5767CE30CF}"/>
              </a:ext>
            </a:extLst>
          </p:cNvPr>
          <p:cNvSpPr txBox="1"/>
          <p:nvPr/>
        </p:nvSpPr>
        <p:spPr>
          <a:xfrm>
            <a:off x="3198332" y="99598"/>
            <a:ext cx="8175059" cy="110331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УРОВНИ, ПЛАНИРУЕМЫЕ ОБРАЗОВАТЕЛЬНЫЕ РЕЗУЛЬТАТЫ, ИНСТРУМЕНТЫ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6D4C63-9CD0-44FA-AEA6-58BAB88C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1F4F69-DB8C-4CB2-9AE0-971A54B168C2}"/>
              </a:ext>
            </a:extLst>
          </p:cNvPr>
          <p:cNvSpPr/>
          <p:nvPr/>
        </p:nvSpPr>
        <p:spPr>
          <a:xfrm flipH="1">
            <a:off x="3504167" y="96040"/>
            <a:ext cx="7872044" cy="110331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B35067A-251D-4C7E-822E-DAAD456F1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386837"/>
              </p:ext>
            </p:extLst>
          </p:nvPr>
        </p:nvGraphicFramePr>
        <p:xfrm>
          <a:off x="311499" y="1377292"/>
          <a:ext cx="11255784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189">
                  <a:extLst>
                    <a:ext uri="{9D8B030D-6E8A-4147-A177-3AD203B41FA5}">
                      <a16:colId xmlns:a16="http://schemas.microsoft.com/office/drawing/2014/main" val="3808070668"/>
                    </a:ext>
                  </a:extLst>
                </a:gridCol>
                <a:gridCol w="1919235">
                  <a:extLst>
                    <a:ext uri="{9D8B030D-6E8A-4147-A177-3AD203B41FA5}">
                      <a16:colId xmlns:a16="http://schemas.microsoft.com/office/drawing/2014/main" val="2188498732"/>
                    </a:ext>
                  </a:extLst>
                </a:gridCol>
                <a:gridCol w="1728317">
                  <a:extLst>
                    <a:ext uri="{9D8B030D-6E8A-4147-A177-3AD203B41FA5}">
                      <a16:colId xmlns:a16="http://schemas.microsoft.com/office/drawing/2014/main" val="3587179241"/>
                    </a:ext>
                  </a:extLst>
                </a:gridCol>
                <a:gridCol w="4089678">
                  <a:extLst>
                    <a:ext uri="{9D8B030D-6E8A-4147-A177-3AD203B41FA5}">
                      <a16:colId xmlns:a16="http://schemas.microsoft.com/office/drawing/2014/main" val="1546584968"/>
                    </a:ext>
                  </a:extLst>
                </a:gridCol>
                <a:gridCol w="2232365">
                  <a:extLst>
                    <a:ext uri="{9D8B030D-6E8A-4147-A177-3AD203B41FA5}">
                      <a16:colId xmlns:a16="http://schemas.microsoft.com/office/drawing/2014/main" val="3450965194"/>
                    </a:ext>
                  </a:extLst>
                </a:gridCol>
              </a:tblGrid>
              <a:tr h="16373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Уровни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задача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ПОР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Типовые задачи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Инструменты и средства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223543"/>
                  </a:ext>
                </a:extLst>
              </a:tr>
              <a:tr h="14384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7 класс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Уровень анализа и синтеза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Учить анализировать и интерпретировать проблемы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Анализирует и интегрирует информацию для принятия решения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Выделить составные части в представленной информации (тексте, задаче, проблеме),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установить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между ними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взаимосвязи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Сформулировать проблему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на основе анализа представленной ситуации.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Определить контекст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проблемной ситуации.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Определить область знаний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, необходимую для решения данной проблемы. 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Преобразовать информацию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из одной знаковой системы в другую.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Предложить варианты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решения проблемы,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обосновать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их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результативность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с помощью конкретного предметного знания.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Привести примеры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жизненных ситуаций, в которых опыт решения данных  проблем позволить быть успешным, результативным.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Составить алгоритм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решения проблем данного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класса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Сделать аналитические выводы.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</a:rPr>
                        <a:t>Дискретные тексты.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</a:rPr>
                        <a:t>Задачи открытого типа или контекстные.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</a:rPr>
                        <a:t>Проблемно-познавательные задания.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</a:rPr>
                        <a:t>Графическая наглядность.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</a:rPr>
                        <a:t>Изобразительная наглядность.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</a:rPr>
                        <a:t>Памятки с алгоритмами решения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787802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795959E-1CD3-4434-A108-E1CF09F99B60}"/>
              </a:ext>
            </a:extLst>
          </p:cNvPr>
          <p:cNvCxnSpPr>
            <a:cxnSpLocks/>
          </p:cNvCxnSpPr>
          <p:nvPr/>
        </p:nvCxnSpPr>
        <p:spPr>
          <a:xfrm>
            <a:off x="3075719" y="192082"/>
            <a:ext cx="0" cy="882295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CABA12-7B2B-4D79-83F5-6F5767CE30CF}"/>
              </a:ext>
            </a:extLst>
          </p:cNvPr>
          <p:cNvSpPr txBox="1"/>
          <p:nvPr/>
        </p:nvSpPr>
        <p:spPr>
          <a:xfrm>
            <a:off x="3198332" y="99598"/>
            <a:ext cx="8175059" cy="110331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УРОВНИ, ПЛАНИРУЕМЫЕ ОБРАЗОВАТЕЛЬНЫЕ РЕЗУЛЬТАТЫ, ИНСТРУМЕНТЫ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6D4C63-9CD0-44FA-AEA6-58BAB88C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1F4F69-DB8C-4CB2-9AE0-971A54B168C2}"/>
              </a:ext>
            </a:extLst>
          </p:cNvPr>
          <p:cNvSpPr/>
          <p:nvPr/>
        </p:nvSpPr>
        <p:spPr>
          <a:xfrm flipH="1">
            <a:off x="3504167" y="96040"/>
            <a:ext cx="7872044" cy="110331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B35067A-251D-4C7E-822E-DAAD456F1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952710"/>
              </p:ext>
            </p:extLst>
          </p:nvPr>
        </p:nvGraphicFramePr>
        <p:xfrm>
          <a:off x="447694" y="1412121"/>
          <a:ext cx="11376364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769">
                  <a:extLst>
                    <a:ext uri="{9D8B030D-6E8A-4147-A177-3AD203B41FA5}">
                      <a16:colId xmlns:a16="http://schemas.microsoft.com/office/drawing/2014/main" val="3808070668"/>
                    </a:ext>
                  </a:extLst>
                </a:gridCol>
                <a:gridCol w="1818752">
                  <a:extLst>
                    <a:ext uri="{9D8B030D-6E8A-4147-A177-3AD203B41FA5}">
                      <a16:colId xmlns:a16="http://schemas.microsoft.com/office/drawing/2014/main" val="21884987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87179241"/>
                    </a:ext>
                  </a:extLst>
                </a:gridCol>
                <a:gridCol w="3868615">
                  <a:extLst>
                    <a:ext uri="{9D8B030D-6E8A-4147-A177-3AD203B41FA5}">
                      <a16:colId xmlns:a16="http://schemas.microsoft.com/office/drawing/2014/main" val="1546584968"/>
                    </a:ext>
                  </a:extLst>
                </a:gridCol>
                <a:gridCol w="2453428">
                  <a:extLst>
                    <a:ext uri="{9D8B030D-6E8A-4147-A177-3AD203B41FA5}">
                      <a16:colId xmlns:a16="http://schemas.microsoft.com/office/drawing/2014/main" val="3450965194"/>
                    </a:ext>
                  </a:extLst>
                </a:gridCol>
              </a:tblGrid>
              <a:tr h="16373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Уровни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задача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ПОР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Типовые задачи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Инструменты и средства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223543"/>
                  </a:ext>
                </a:extLst>
              </a:tr>
              <a:tr h="89904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8 класс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Уровень оценки в рамках предметного содержания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Учить оценивать и принимать решения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Принимает решение на основе оценки и интерпретации информации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Оценить качество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представленной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информации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для решения личных, местных, национальных, глобальных проблемы.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Предложить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пути и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способы решения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обозначенных проблем.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Спрогнозировать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(предположить) возможные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последствия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предложенных действий.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Оценить предложенные пути и способы решения проблем, выбрать и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обосновать наиболее эффективные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Создать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дорожную (модельную, технологическую)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карту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решения проблемы.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Составные тексты, задачи, кейс-ситуации.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Карты: модельные, технологические, ментальные, дорожные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115162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795959E-1CD3-4434-A108-E1CF09F99B60}"/>
              </a:ext>
            </a:extLst>
          </p:cNvPr>
          <p:cNvCxnSpPr>
            <a:cxnSpLocks/>
          </p:cNvCxnSpPr>
          <p:nvPr/>
        </p:nvCxnSpPr>
        <p:spPr>
          <a:xfrm>
            <a:off x="3075719" y="192082"/>
            <a:ext cx="0" cy="882295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CABA12-7B2B-4D79-83F5-6F5767CE30CF}"/>
              </a:ext>
            </a:extLst>
          </p:cNvPr>
          <p:cNvSpPr txBox="1"/>
          <p:nvPr/>
        </p:nvSpPr>
        <p:spPr>
          <a:xfrm>
            <a:off x="3198332" y="99598"/>
            <a:ext cx="8175059" cy="110331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УРОВНИ, ПЛАНИРУЕМЫЕ ОБРАЗОВАТЕЛЬНЫЕ РЕЗУЛЬТАТЫ, ИНСТРУМЕНТЫ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6D4C63-9CD0-44FA-AEA6-58BAB88C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1F4F69-DB8C-4CB2-9AE0-971A54B168C2}"/>
              </a:ext>
            </a:extLst>
          </p:cNvPr>
          <p:cNvSpPr/>
          <p:nvPr/>
        </p:nvSpPr>
        <p:spPr>
          <a:xfrm flipH="1">
            <a:off x="3504167" y="96040"/>
            <a:ext cx="7872044" cy="1103313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B35067A-251D-4C7E-822E-DAAD456F1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05949"/>
              </p:ext>
            </p:extLst>
          </p:nvPr>
        </p:nvGraphicFramePr>
        <p:xfrm>
          <a:off x="468108" y="1340970"/>
          <a:ext cx="11255784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637">
                  <a:extLst>
                    <a:ext uri="{9D8B030D-6E8A-4147-A177-3AD203B41FA5}">
                      <a16:colId xmlns:a16="http://schemas.microsoft.com/office/drawing/2014/main" val="3808070668"/>
                    </a:ext>
                  </a:extLst>
                </a:gridCol>
                <a:gridCol w="1707304">
                  <a:extLst>
                    <a:ext uri="{9D8B030D-6E8A-4147-A177-3AD203B41FA5}">
                      <a16:colId xmlns:a16="http://schemas.microsoft.com/office/drawing/2014/main" val="2188498732"/>
                    </a:ext>
                  </a:extLst>
                </a:gridCol>
                <a:gridCol w="1949380">
                  <a:extLst>
                    <a:ext uri="{9D8B030D-6E8A-4147-A177-3AD203B41FA5}">
                      <a16:colId xmlns:a16="http://schemas.microsoft.com/office/drawing/2014/main" val="3587179241"/>
                    </a:ext>
                  </a:extLst>
                </a:gridCol>
                <a:gridCol w="3748035">
                  <a:extLst>
                    <a:ext uri="{9D8B030D-6E8A-4147-A177-3AD203B41FA5}">
                      <a16:colId xmlns:a16="http://schemas.microsoft.com/office/drawing/2014/main" val="1546584968"/>
                    </a:ext>
                  </a:extLst>
                </a:gridCol>
                <a:gridCol w="2453428">
                  <a:extLst>
                    <a:ext uri="{9D8B030D-6E8A-4147-A177-3AD203B41FA5}">
                      <a16:colId xmlns:a16="http://schemas.microsoft.com/office/drawing/2014/main" val="3450965194"/>
                    </a:ext>
                  </a:extLst>
                </a:gridCol>
              </a:tblGrid>
              <a:tr h="16373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Уровни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задача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ПОР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Типовые задачи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Инструменты и средства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223543"/>
                  </a:ext>
                </a:extLst>
              </a:tr>
              <a:tr h="81868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9 класс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Уровень оценки в рамках мета-предметного содержания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Учить действовать осознанно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Оценивает информацию и принимает решение в условиях неопределённости и многозадачности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Сформулировать проблему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(проблемы) на основе анализа ситуации.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Выделить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граничные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условия неопределённости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многозадачности указанной проблемы.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Отобрать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(назвать) необходимые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ресурсы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(знания) для решения проблемы.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Выбрать эффективные пути и способы решения проблемы. 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Обосновать свой выбор.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Доказать результативность  и целесообразность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выбранных способов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деятельности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Типичные задачи (задания) метапредметного и практического характера.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Нетипичные задачи (задания) метапредметного и практического характера.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Комплексные контекстные задачи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PISA)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59243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795959E-1CD3-4434-A108-E1CF09F99B60}"/>
              </a:ext>
            </a:extLst>
          </p:cNvPr>
          <p:cNvCxnSpPr>
            <a:cxnSpLocks/>
          </p:cNvCxnSpPr>
          <p:nvPr/>
        </p:nvCxnSpPr>
        <p:spPr>
          <a:xfrm>
            <a:off x="3075719" y="192082"/>
            <a:ext cx="0" cy="882295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CABA12-7B2B-4D79-83F5-6F5767CE30CF}"/>
              </a:ext>
            </a:extLst>
          </p:cNvPr>
          <p:cNvSpPr txBox="1"/>
          <p:nvPr/>
        </p:nvSpPr>
        <p:spPr>
          <a:xfrm>
            <a:off x="3198332" y="99598"/>
            <a:ext cx="8175059" cy="110331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УРОВНИ, ПЛАНИРУЕМЫЕ ОБРАЗОВАТЕЛЬНЫЕ РЕЗУЛЬТАТЫ, ИНСТРУМЕНТЫ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6D4C63-9CD0-44FA-AEA6-58BAB88C1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33947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Задача, поставленная вне предметной области и решаемая с помощью предметных знаний,  например, по </a:t>
            </a:r>
            <a:r>
              <a:rPr lang="ru-RU" sz="2400" dirty="0" smtClean="0">
                <a:solidFill>
                  <a:srgbClr val="002060"/>
                </a:solidFill>
              </a:rPr>
              <a:t>математике;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Условия </a:t>
            </a:r>
            <a:r>
              <a:rPr lang="ru-RU" sz="2400" b="1" dirty="0">
                <a:solidFill>
                  <a:srgbClr val="002060"/>
                </a:solidFill>
              </a:rPr>
              <a:t>задачи сформулированы с помощью обыденной семантики, что требует перевода на </a:t>
            </a:r>
            <a:r>
              <a:rPr lang="ru-RU" sz="2400" b="1" dirty="0" smtClean="0">
                <a:solidFill>
                  <a:srgbClr val="002060"/>
                </a:solidFill>
              </a:rPr>
              <a:t>язык предметной области;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Наличие ситуационной значимости контекста (описывается жизненная ситуация, как правило, близкая, понятная </a:t>
            </a:r>
            <a:r>
              <a:rPr lang="ru-RU" sz="2400" dirty="0" smtClean="0">
                <a:solidFill>
                  <a:srgbClr val="002060"/>
                </a:solidFill>
              </a:rPr>
              <a:t>учащемуся. </a:t>
            </a:r>
            <a:r>
              <a:rPr lang="ru-RU" sz="2400" dirty="0">
                <a:solidFill>
                  <a:srgbClr val="002060"/>
                </a:solidFill>
              </a:rPr>
              <a:t>Контекст заданий близок к проблемным ситуациям, возникающим в повседневной </a:t>
            </a:r>
            <a:r>
              <a:rPr lang="ru-RU" sz="2400" dirty="0" smtClean="0">
                <a:solidFill>
                  <a:srgbClr val="002060"/>
                </a:solidFill>
              </a:rPr>
              <a:t>жизни);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Ситуация </a:t>
            </a:r>
            <a:r>
              <a:rPr lang="ru-RU" sz="2400" dirty="0">
                <a:solidFill>
                  <a:srgbClr val="002060"/>
                </a:solidFill>
              </a:rPr>
              <a:t>описывается в тексте, содержащем различные информационные единицы: таблицы, графики, диаграммы, веб-страницы.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Формулировка задачи отличается неопределенностью.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Для </a:t>
            </a:r>
            <a:r>
              <a:rPr lang="ru-RU" sz="2400" dirty="0">
                <a:solidFill>
                  <a:srgbClr val="002060"/>
                </a:solidFill>
              </a:rPr>
              <a:t>ответа на вопрос задания достаточно информации, представленной в описании ситуации;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В заданиях не содержится прямых указаний на способ, правило или алгоритм выполнения (решения</a:t>
            </a:r>
            <a:r>
              <a:rPr lang="ru-RU" sz="24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Ситуация требует осознанного выбора поведения.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7BF8E4-C86D-4AF8-89DE-C06D43925CB8}"/>
              </a:ext>
            </a:extLst>
          </p:cNvPr>
          <p:cNvSpPr/>
          <p:nvPr/>
        </p:nvSpPr>
        <p:spPr>
          <a:xfrm flipH="1">
            <a:off x="3421040" y="123750"/>
            <a:ext cx="7872044" cy="88229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09BCC55-6277-4127-84F2-B55935AFA6B2}"/>
              </a:ext>
            </a:extLst>
          </p:cNvPr>
          <p:cNvCxnSpPr>
            <a:cxnSpLocks/>
          </p:cNvCxnSpPr>
          <p:nvPr/>
        </p:nvCxnSpPr>
        <p:spPr>
          <a:xfrm>
            <a:off x="2992592" y="219791"/>
            <a:ext cx="0" cy="882295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856C65C-9C7D-4DF3-A2A0-C6000C5ADC47}"/>
              </a:ext>
            </a:extLst>
          </p:cNvPr>
          <p:cNvSpPr txBox="1"/>
          <p:nvPr/>
        </p:nvSpPr>
        <p:spPr>
          <a:xfrm>
            <a:off x="3407341" y="173493"/>
            <a:ext cx="8175059" cy="7709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ХАРАКТЕРИСТИКА ИНСТРУМЕНТОВ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3BE9F6-AF00-4BF3-B6D7-ADFDFCD4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7" y="240029"/>
            <a:ext cx="1505179" cy="8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046" y="4102708"/>
            <a:ext cx="5211331" cy="1717504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 flipH="1">
            <a:off x="3504167" y="96041"/>
            <a:ext cx="7872044" cy="81812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98333" y="99598"/>
            <a:ext cx="7256852" cy="770916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ЧТО МЫ ХОРОШО УМЕЕМ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06067" y="1507067"/>
            <a:ext cx="5681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759" y="1507067"/>
            <a:ext cx="1020817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Золотое сечение – это пропорциональное соотношение двух величин. В численном выражении это бесконечное число, которое округляют до 1,618 и обозначают число золотого сечения греческой буквой φ (фи).</a:t>
            </a:r>
          </a:p>
          <a:p>
            <a:r>
              <a:rPr lang="ru-RU" sz="2200" dirty="0"/>
              <a:t>Если взять отрезок АВ и поделить его точкой С, </a:t>
            </a:r>
          </a:p>
          <a:p>
            <a:r>
              <a:rPr lang="ru-RU" sz="2200" dirty="0"/>
              <a:t>то золотым сечением будет такое соотношение, когда меньший отрезок относится к большему так, как больший отрезок относится к целому: АС:ВС=ВС:АВ</a:t>
            </a:r>
          </a:p>
          <a:p>
            <a:endParaRPr lang="ru-RU" dirty="0"/>
          </a:p>
          <a:p>
            <a:r>
              <a:rPr lang="ru-RU" sz="2200" b="1" dirty="0"/>
              <a:t>Докажите, что представленный ниже отрезок  соответствует правилу «золотого сечения».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-999" t="14531" r="999" b="20229"/>
          <a:stretch/>
        </p:blipFill>
        <p:spPr>
          <a:xfrm>
            <a:off x="7440189" y="2222248"/>
            <a:ext cx="3669577" cy="7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363705" y="6413611"/>
            <a:ext cx="45625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z="1450" spc="10" dirty="0">
                <a:solidFill>
                  <a:srgbClr val="888888"/>
                </a:solidFill>
                <a:latin typeface="Tahoma"/>
                <a:cs typeface="Tahoma"/>
              </a:rPr>
              <a:t>20</a:t>
            </a:fld>
            <a:endParaRPr sz="1450" dirty="0">
              <a:latin typeface="Tahoma"/>
              <a:cs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504167" y="176723"/>
            <a:ext cx="8078232" cy="72208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9566" y="176723"/>
            <a:ext cx="8260975" cy="7709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  <a:latin typeface="Calibri" pitchFamily="34" charset="0"/>
              </a:rPr>
              <a:t>Переориентация системы российского образования: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spc="-34" dirty="0">
                <a:solidFill>
                  <a:srgbClr val="294790"/>
                </a:solidFill>
                <a:latin typeface="Calibri" pitchFamily="34" charset="0"/>
              </a:rPr>
              <a:t>ОСНОВНЫЕ МЕХАНИЗМЫ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93" y="1606626"/>
            <a:ext cx="109160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Основными механизмами переориентации системы российского образования на технологии развивающего обучения эксперты называют: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</a:rPr>
              <a:t>обновление методов обучения, учебных и методических материалов; </a:t>
            </a:r>
          </a:p>
          <a:p>
            <a:pPr marL="342900" indent="-342900">
              <a:buAutoNum type="arabicParenR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</a:rPr>
              <a:t>системное повышение квалификации учителей; </a:t>
            </a:r>
          </a:p>
          <a:p>
            <a:pPr marL="342900" indent="-342900">
              <a:buAutoNum type="arabicParenR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ru-RU" sz="2400" b="1" dirty="0">
                <a:solidFill>
                  <a:srgbClr val="002060"/>
                </a:solidFill>
              </a:rPr>
              <a:t>введение комплексного мониторинга образовательных достижений учащихся и качества образования c использованием инструментария, подобного </a:t>
            </a:r>
            <a:r>
              <a:rPr lang="ru-RU" sz="2400" b="1" dirty="0" smtClean="0">
                <a:solidFill>
                  <a:srgbClr val="002060"/>
                </a:solidFill>
              </a:rPr>
              <a:t>PISA;</a:t>
            </a:r>
          </a:p>
          <a:p>
            <a:pPr marL="342900" indent="-342900">
              <a:buAutoNum type="arabicParenR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srgbClr val="002060"/>
                </a:solidFill>
              </a:rPr>
              <a:t>ш</a:t>
            </a:r>
            <a:r>
              <a:rPr lang="ru-RU" sz="2400" dirty="0" smtClean="0">
                <a:solidFill>
                  <a:srgbClr val="002060"/>
                </a:solidFill>
              </a:rPr>
              <a:t>ирокое </a:t>
            </a:r>
            <a:r>
              <a:rPr lang="ru-RU" sz="2400" dirty="0">
                <a:solidFill>
                  <a:srgbClr val="002060"/>
                </a:solidFill>
              </a:rPr>
              <a:t>информирование профессионального сообщества и общественности о результатах и инструментарии международных исследований </a:t>
            </a:r>
          </a:p>
          <a:p>
            <a:pPr marL="342900" indent="-342900">
              <a:buAutoNum type="arabicParenR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6802" y="1345490"/>
            <a:ext cx="6333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FC0"/>
                </a:solidFill>
                <a:latin typeface="Tahoma"/>
                <a:ea typeface="+mj-ea"/>
                <a:cs typeface="Tahoma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9727" y="2590824"/>
            <a:ext cx="52891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Основная идея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учитывая дефициты, характерные для всей выборки РФ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PISA 2015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), выявить как уже имеющиеся трудности, так и потенциально возможные проблемы.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Назначение теста: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познакомить учащихся с инструментарием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Вид тестов: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он-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лайн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тестирование с использованием модуля РОСТ АСУ РСО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Период проведения: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20-29 ноября 2019 г.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Объем выборки: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тотальная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504167" y="176723"/>
            <a:ext cx="8078232" cy="110331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9566" y="176723"/>
            <a:ext cx="8260975" cy="978665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100" spc="-34" dirty="0">
                <a:solidFill>
                  <a:srgbClr val="294790"/>
                </a:solidFill>
                <a:latin typeface="Calibri" pitchFamily="34" charset="0"/>
              </a:rPr>
              <a:t>Проведение мониторингов степени </a:t>
            </a:r>
            <a:r>
              <a:rPr lang="ru-RU" sz="2100" spc="-34" dirty="0" err="1">
                <a:solidFill>
                  <a:srgbClr val="294790"/>
                </a:solidFill>
                <a:latin typeface="Calibri" pitchFamily="34" charset="0"/>
              </a:rPr>
              <a:t>сформированности</a:t>
            </a:r>
            <a:r>
              <a:rPr lang="ru-RU" sz="2100" spc="-34" dirty="0">
                <a:solidFill>
                  <a:srgbClr val="294790"/>
                </a:solidFill>
                <a:latin typeface="Calibri" pitchFamily="34" charset="0"/>
              </a:rPr>
              <a:t> читательской, математической и естественнонаучной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100" b="1" spc="-34" dirty="0">
                <a:solidFill>
                  <a:srgbClr val="294790"/>
                </a:solidFill>
                <a:latin typeface="Calibri" pitchFamily="34" charset="0"/>
              </a:rPr>
              <a:t>7-классники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5" y="1835083"/>
            <a:ext cx="5211291" cy="2952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053889" y="2161586"/>
            <a:ext cx="3292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spc="-11" dirty="0">
                <a:solidFill>
                  <a:srgbClr val="006F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Поручение Губернатора Самарской области по итогам августовской конференции работников образования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480" y="35037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начиная с 2019 года организовывать проведение региональных мониторингов… степени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сформированности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читательской, математической и естественнонаучной грамотности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5689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5826" y="1614369"/>
            <a:ext cx="8067895" cy="45544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250C7A-646C-4C6A-A326-D53B6AA4216F}"/>
              </a:ext>
            </a:extLst>
          </p:cNvPr>
          <p:cNvSpPr/>
          <p:nvPr/>
        </p:nvSpPr>
        <p:spPr>
          <a:xfrm flipH="1">
            <a:off x="3504167" y="176723"/>
            <a:ext cx="8078232" cy="110331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1EDD6D-1687-466D-B6E8-BE7758F3A95E}"/>
              </a:ext>
            </a:extLst>
          </p:cNvPr>
          <p:cNvCxnSpPr>
            <a:cxnSpLocks/>
          </p:cNvCxnSpPr>
          <p:nvPr/>
        </p:nvCxnSpPr>
        <p:spPr>
          <a:xfrm>
            <a:off x="3075719" y="192082"/>
            <a:ext cx="0" cy="857445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7DA907-6586-4745-AA11-C12531C0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6639F3-2E5C-4CC9-98D4-733E353246C6}"/>
              </a:ext>
            </a:extLst>
          </p:cNvPr>
          <p:cNvSpPr txBox="1"/>
          <p:nvPr/>
        </p:nvSpPr>
        <p:spPr>
          <a:xfrm>
            <a:off x="3179566" y="176723"/>
            <a:ext cx="8260975" cy="978665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100" spc="-34" dirty="0">
                <a:solidFill>
                  <a:srgbClr val="294790"/>
                </a:solidFill>
                <a:latin typeface="Calibri" pitchFamily="34" charset="0"/>
              </a:rPr>
              <a:t>Проведение мониторингов степени </a:t>
            </a:r>
            <a:r>
              <a:rPr lang="ru-RU" sz="2100" spc="-34" dirty="0" err="1">
                <a:solidFill>
                  <a:srgbClr val="294790"/>
                </a:solidFill>
                <a:latin typeface="Calibri" pitchFamily="34" charset="0"/>
              </a:rPr>
              <a:t>сформированности</a:t>
            </a:r>
            <a:r>
              <a:rPr lang="ru-RU" sz="2100" spc="-34" dirty="0">
                <a:solidFill>
                  <a:srgbClr val="294790"/>
                </a:solidFill>
                <a:latin typeface="Calibri" pitchFamily="34" charset="0"/>
              </a:rPr>
              <a:t> читательской, математической и естественнонаучной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100" b="1" spc="-34" dirty="0">
                <a:solidFill>
                  <a:srgbClr val="294790"/>
                </a:solidFill>
                <a:latin typeface="Calibri" pitchFamily="34" charset="0"/>
              </a:rPr>
              <a:t>ОСТОРОЖНО!</a:t>
            </a:r>
          </a:p>
        </p:txBody>
      </p:sp>
    </p:spTree>
    <p:extLst>
      <p:ext uri="{BB962C8B-B14F-4D97-AF65-F5344CB8AC3E}">
        <p14:creationId xmlns:p14="http://schemas.microsoft.com/office/powerpoint/2010/main" val="9151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3179448" y="2061053"/>
            <a:ext cx="8078232" cy="110331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38652" y="2225913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73" y="2140569"/>
            <a:ext cx="1461788" cy="837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5719" y="2135700"/>
            <a:ext cx="8260975" cy="978665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100" spc="-34" dirty="0">
                <a:solidFill>
                  <a:srgbClr val="294790"/>
                </a:solidFill>
                <a:latin typeface="Calibri" pitchFamily="34" charset="0"/>
              </a:rPr>
              <a:t>Проведение мониторингов степени </a:t>
            </a:r>
            <a:r>
              <a:rPr lang="ru-RU" sz="2100" spc="-34" dirty="0" err="1">
                <a:solidFill>
                  <a:srgbClr val="294790"/>
                </a:solidFill>
                <a:latin typeface="Calibri" pitchFamily="34" charset="0"/>
              </a:rPr>
              <a:t>сформированности</a:t>
            </a:r>
            <a:r>
              <a:rPr lang="ru-RU" sz="2100" spc="-34" dirty="0">
                <a:solidFill>
                  <a:srgbClr val="294790"/>
                </a:solidFill>
                <a:latin typeface="Calibri" pitchFamily="34" charset="0"/>
              </a:rPr>
              <a:t> читательской, математической и естественнонаучной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100" b="1" spc="-34" dirty="0">
                <a:solidFill>
                  <a:srgbClr val="294790"/>
                </a:solidFill>
                <a:latin typeface="Calibri" pitchFamily="34" charset="0"/>
              </a:rPr>
              <a:t>Примеры заданий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466"/>
            <a:ext cx="11921066" cy="670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3384" b="7127"/>
          <a:stretch/>
        </p:blipFill>
        <p:spPr>
          <a:xfrm>
            <a:off x="0" y="143933"/>
            <a:ext cx="11994453" cy="6485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120"/>
            <a:ext cx="11994453" cy="67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flipH="1">
            <a:off x="3504167" y="176723"/>
            <a:ext cx="8078232" cy="110331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79566" y="176723"/>
            <a:ext cx="8260975" cy="978665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100" spc="-34" dirty="0">
                <a:solidFill>
                  <a:srgbClr val="294790"/>
                </a:solidFill>
                <a:latin typeface="Calibri" pitchFamily="34" charset="0"/>
              </a:rPr>
              <a:t>Проведение мониторингов степени </a:t>
            </a:r>
            <a:r>
              <a:rPr lang="ru-RU" sz="2100" spc="-34" dirty="0" err="1">
                <a:solidFill>
                  <a:srgbClr val="294790"/>
                </a:solidFill>
                <a:latin typeface="Calibri" pitchFamily="34" charset="0"/>
              </a:rPr>
              <a:t>сформированности</a:t>
            </a:r>
            <a:r>
              <a:rPr lang="ru-RU" sz="2100" spc="-34" dirty="0">
                <a:solidFill>
                  <a:srgbClr val="294790"/>
                </a:solidFill>
                <a:latin typeface="Calibri" pitchFamily="34" charset="0"/>
              </a:rPr>
              <a:t> читательской, математической и естественнонаучной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100" b="1" spc="-34" dirty="0">
                <a:solidFill>
                  <a:srgbClr val="294790"/>
                </a:solidFill>
                <a:latin typeface="Calibri" pitchFamily="34" charset="0"/>
              </a:rPr>
              <a:t>ИТОГИ АПРОБАЦИИ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3341" y="3244334"/>
            <a:ext cx="57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www.youtube.com/watch?v=SHKN0jCniGg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3646026" y="3283990"/>
            <a:ext cx="8078232" cy="110331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78158" y="3384016"/>
            <a:ext cx="1409" cy="849317"/>
          </a:xfrm>
          <a:prstGeom prst="line">
            <a:avLst/>
          </a:prstGeom>
          <a:ln w="19050"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1425" y="3283990"/>
            <a:ext cx="8260975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spc="-34" dirty="0">
                <a:solidFill>
                  <a:srgbClr val="294790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734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H="1">
            <a:off x="3504167" y="96041"/>
            <a:ext cx="8078232" cy="849920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13895" y="106676"/>
            <a:ext cx="8260975" cy="7155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200" spc="-34" dirty="0">
                <a:solidFill>
                  <a:srgbClr val="294790"/>
                </a:solidFill>
                <a:latin typeface="Calibri" pitchFamily="34" charset="0"/>
              </a:rPr>
              <a:t>Развитие функциональной грамотности обучающихся основной школы: </a:t>
            </a:r>
            <a:r>
              <a:rPr lang="ru-RU" sz="2200" b="1" spc="-34" dirty="0">
                <a:solidFill>
                  <a:srgbClr val="294790"/>
                </a:solidFill>
                <a:latin typeface="Calibri" pitchFamily="34" charset="0"/>
              </a:rPr>
              <a:t>ОЦЕНИВАНИЕ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6B0B9-C9FE-45DF-BAA4-494C0BBE525E}"/>
              </a:ext>
            </a:extLst>
          </p:cNvPr>
          <p:cNvSpPr txBox="1"/>
          <p:nvPr/>
        </p:nvSpPr>
        <p:spPr>
          <a:xfrm>
            <a:off x="447694" y="1794120"/>
            <a:ext cx="10257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выполнил  действие  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учителя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выполнил  действие 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памятки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выполнил действие 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5D16D-99B4-44F4-88A9-03FEC14B3A8E}"/>
              </a:ext>
            </a:extLst>
          </p:cNvPr>
          <p:cNvSpPr txBox="1"/>
          <p:nvPr/>
        </p:nvSpPr>
        <p:spPr>
          <a:xfrm>
            <a:off x="3213895" y="333477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 – низкий когнитивный вес действия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 –  средний когнитивный вес действия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высокий когнитивный вес действия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35" y="4847944"/>
            <a:ext cx="7230363" cy="151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7152" y="5419278"/>
            <a:ext cx="9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А1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0933" y="5419278"/>
            <a:ext cx="94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В1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6373368" y="5419278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С3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363705" y="6413611"/>
            <a:ext cx="367851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z="1450" spc="10" dirty="0">
                <a:solidFill>
                  <a:srgbClr val="888888"/>
                </a:solidFill>
                <a:latin typeface="Tahoma"/>
                <a:cs typeface="Tahoma"/>
              </a:rPr>
              <a:t>27</a:t>
            </a:fld>
            <a:endParaRPr sz="1450" dirty="0">
              <a:latin typeface="Tahoma"/>
              <a:cs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504167" y="96041"/>
            <a:ext cx="8078232" cy="72208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1423" y="175044"/>
            <a:ext cx="8260975" cy="7709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  <a:latin typeface="Calibri" pitchFamily="34" charset="0"/>
              </a:rPr>
              <a:t>Тренды современного образования: </a:t>
            </a:r>
            <a:br>
              <a:rPr lang="ru-RU" sz="2400" spc="-34" dirty="0">
                <a:solidFill>
                  <a:srgbClr val="294790"/>
                </a:solidFill>
                <a:latin typeface="Calibri" pitchFamily="34" charset="0"/>
              </a:rPr>
            </a:br>
            <a:r>
              <a:rPr lang="ru-RU" sz="2400" b="1" spc="-34" dirty="0">
                <a:solidFill>
                  <a:srgbClr val="294790"/>
                </a:solidFill>
                <a:latin typeface="Calibri" pitchFamily="34" charset="0"/>
              </a:rPr>
              <a:t>ЧТО ДЕЛАТЬ ПЕДАГОГУ?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93" y="1357245"/>
            <a:ext cx="1113470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В области педагогических практик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Фокус не на деятельности учителя по представлению нового учебного материала (</a:t>
            </a:r>
            <a:r>
              <a:rPr lang="en-US" sz="2000" dirty="0">
                <a:solidFill>
                  <a:srgbClr val="002060"/>
                </a:solidFill>
              </a:rPr>
              <a:t>instruction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en-US" sz="2000" dirty="0">
                <a:solidFill>
                  <a:srgbClr val="002060"/>
                </a:solidFill>
              </a:rPr>
              <a:t>teaching</a:t>
            </a:r>
            <a:r>
              <a:rPr lang="ru-RU" sz="2000" dirty="0">
                <a:solidFill>
                  <a:srgbClr val="002060"/>
                </a:solidFill>
              </a:rPr>
              <a:t>), а </a:t>
            </a:r>
            <a:r>
              <a:rPr lang="ru-RU" sz="2000" b="1" dirty="0">
                <a:solidFill>
                  <a:srgbClr val="002060"/>
                </a:solidFill>
              </a:rPr>
              <a:t>на стимулировании собственной учебной деятельности </a:t>
            </a:r>
            <a:r>
              <a:rPr lang="ru-RU" sz="2000" dirty="0">
                <a:solidFill>
                  <a:srgbClr val="002060"/>
                </a:solidFill>
              </a:rPr>
              <a:t>школьника (</a:t>
            </a:r>
            <a:r>
              <a:rPr lang="en-US" sz="2000" dirty="0">
                <a:solidFill>
                  <a:srgbClr val="002060"/>
                </a:solidFill>
              </a:rPr>
              <a:t>learning</a:t>
            </a:r>
            <a:r>
              <a:rPr lang="ru-RU" sz="2000" dirty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Создание </a:t>
            </a:r>
            <a:r>
              <a:rPr lang="ru-RU" sz="2000" b="1" dirty="0">
                <a:solidFill>
                  <a:srgbClr val="002060"/>
                </a:solidFill>
              </a:rPr>
              <a:t>мотивирующей образовательной среды </a:t>
            </a:r>
            <a:r>
              <a:rPr lang="ru-RU" sz="2000" dirty="0">
                <a:solidFill>
                  <a:srgbClr val="002060"/>
                </a:solidFill>
              </a:rPr>
              <a:t>(положительные эмоции,  амбициозные задачи для каждого ученика).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Обучение</a:t>
            </a:r>
            <a:r>
              <a:rPr lang="ru-RU" sz="2100" dirty="0"/>
              <a:t> </a:t>
            </a:r>
            <a:r>
              <a:rPr lang="ru-RU" sz="2100" b="1" u="sng" dirty="0">
                <a:solidFill>
                  <a:srgbClr val="0000FF"/>
                </a:solidFill>
              </a:rPr>
              <a:t>через исследование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inquiry</a:t>
            </a: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en-US" sz="2000" dirty="0">
                <a:solidFill>
                  <a:srgbClr val="002060"/>
                </a:solidFill>
              </a:rPr>
              <a:t>based learning</a:t>
            </a:r>
            <a:r>
              <a:rPr lang="ru-RU" sz="2000" dirty="0">
                <a:solidFill>
                  <a:srgbClr val="002060"/>
                </a:solidFill>
              </a:rPr>
              <a:t>): ученик (один или вместе с другими учениками) </a:t>
            </a:r>
            <a:r>
              <a:rPr lang="ru-RU" sz="2100" b="1" u="sng" dirty="0">
                <a:solidFill>
                  <a:srgbClr val="0000FF"/>
                </a:solidFill>
              </a:rPr>
              <a:t>уточняет задачу, ищет информацию, представляет результат, </a:t>
            </a:r>
            <a:r>
              <a:rPr lang="ru-RU" sz="2000" dirty="0">
                <a:solidFill>
                  <a:srgbClr val="002060"/>
                </a:solidFill>
              </a:rPr>
              <a:t>формулирует критерии оценки и вместе с учителем оценивает успешность выполнения задачи</a:t>
            </a:r>
          </a:p>
          <a:p>
            <a:pPr lvl="0"/>
            <a:r>
              <a:rPr lang="ru-RU" sz="2100" b="1" u="sng" dirty="0">
                <a:solidFill>
                  <a:srgbClr val="0000FF"/>
                </a:solidFill>
              </a:rPr>
              <a:t>Оценивание для обучения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assessment for learning</a:t>
            </a:r>
            <a:r>
              <a:rPr lang="ru-RU" sz="2000" dirty="0">
                <a:solidFill>
                  <a:srgbClr val="002060"/>
                </a:solidFill>
              </a:rPr>
              <a:t>): выполняет функцию обратной связи – показывает сильные и слабые результаты, высвечивает ближайшие и долгосрочные цели учебной работы.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Учебные задачи и учебный опыт </a:t>
            </a:r>
            <a:r>
              <a:rPr lang="ru-RU" sz="2100" b="1" u="sng" dirty="0" err="1">
                <a:solidFill>
                  <a:srgbClr val="0000FF"/>
                </a:solidFill>
              </a:rPr>
              <a:t>релевантны</a:t>
            </a:r>
            <a:r>
              <a:rPr lang="ru-RU" sz="2100" b="1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реальному опыту ученика, актуальны для него.</a:t>
            </a:r>
          </a:p>
          <a:p>
            <a:r>
              <a:rPr lang="ru-RU" sz="2100" b="1" u="sng" dirty="0">
                <a:solidFill>
                  <a:srgbClr val="FF0000"/>
                </a:solidFill>
                <a:hlinkClick r:id="rId3" action="ppaction://hlinksldjump"/>
              </a:rPr>
              <a:t>Проектное обучение</a:t>
            </a:r>
            <a:r>
              <a:rPr lang="ru-RU" sz="2100" dirty="0"/>
              <a:t>: </a:t>
            </a:r>
            <a:r>
              <a:rPr lang="ru-RU" sz="2000" dirty="0">
                <a:solidFill>
                  <a:srgbClr val="002060"/>
                </a:solidFill>
              </a:rPr>
              <a:t>прежде всего, групповые </a:t>
            </a:r>
            <a:r>
              <a:rPr lang="ru-RU" sz="2000" dirty="0" err="1">
                <a:solidFill>
                  <a:srgbClr val="002060"/>
                </a:solidFill>
              </a:rPr>
              <a:t>межпредметные</a:t>
            </a:r>
            <a:r>
              <a:rPr lang="ru-RU" sz="2000" dirty="0">
                <a:solidFill>
                  <a:srgbClr val="002060"/>
                </a:solidFill>
              </a:rPr>
              <a:t> проекты (3-15 чел.) длительностью от нескольких дней до целого учебного года, в том числе в связке с реальными задачами своего сообщества (города, округа).</a:t>
            </a:r>
          </a:p>
        </p:txBody>
      </p:sp>
    </p:spTree>
    <p:extLst>
      <p:ext uri="{BB962C8B-B14F-4D97-AF65-F5344CB8AC3E}">
        <p14:creationId xmlns:p14="http://schemas.microsoft.com/office/powerpoint/2010/main" val="37734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97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3504167" y="176723"/>
            <a:ext cx="8078232" cy="780010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1"/>
            <a:ext cx="1461788" cy="837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4966" y="176723"/>
            <a:ext cx="8260975" cy="6878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100" spc="-34" dirty="0" smtClean="0">
                <a:solidFill>
                  <a:srgbClr val="294790"/>
                </a:solidFill>
                <a:latin typeface="Calibri" pitchFamily="34" charset="0"/>
              </a:rPr>
              <a:t>Сопровождение </a:t>
            </a:r>
            <a:r>
              <a:rPr lang="ru-RU" sz="2100" spc="-34" dirty="0">
                <a:solidFill>
                  <a:srgbClr val="294790"/>
                </a:solidFill>
                <a:latin typeface="Calibri" pitchFamily="34" charset="0"/>
              </a:rPr>
              <a:t>деятельности образовательных организаций, направленной на развитие функциональной грамотности </a:t>
            </a:r>
            <a:endParaRPr lang="ru-RU" sz="2100" b="1" spc="-34" dirty="0">
              <a:solidFill>
                <a:srgbClr val="294790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4" y="2535528"/>
            <a:ext cx="3088333" cy="231625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933" y="4301065"/>
            <a:ext cx="3213133" cy="240985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3828" y="1459743"/>
            <a:ext cx="390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Обучение команды </a:t>
            </a:r>
            <a:r>
              <a:rPr lang="ru-RU" dirty="0" err="1" smtClean="0">
                <a:solidFill>
                  <a:schemeClr val="tx2"/>
                </a:solidFill>
              </a:rPr>
              <a:t>тьюторов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Срок реализации: с ноября 2018 года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Обучено более 1500 слушателей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1894" y="1527476"/>
            <a:ext cx="535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hlinkClick r:id="rId6" action="ppaction://hlinksldjump"/>
              </a:rPr>
              <a:t>Проектировочный семинар для </a:t>
            </a:r>
            <a:r>
              <a:rPr lang="ru-RU" dirty="0" smtClean="0">
                <a:solidFill>
                  <a:schemeClr val="tx2"/>
                </a:solidFill>
                <a:hlinkClick r:id="rId6" action="ppaction://hlinksldjump"/>
              </a:rPr>
              <a:t>завучей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Срок реализации: ноябрь - декабрь 2019 года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19340"/>
              </p:ext>
            </p:extLst>
          </p:nvPr>
        </p:nvGraphicFramePr>
        <p:xfrm>
          <a:off x="5943599" y="2463597"/>
          <a:ext cx="56388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Территориальные управления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Север-Западное,</a:t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Северо-Восточное,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Северное,</a:t>
                      </a:r>
                    </a:p>
                    <a:p>
                      <a:r>
                        <a:rPr lang="ru-RU" sz="1600" dirty="0" err="1" smtClean="0">
                          <a:solidFill>
                            <a:srgbClr val="002060"/>
                          </a:solidFill>
                        </a:rPr>
                        <a:t>Кинельское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21 ноября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Тольяттинское,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Центральное 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Западное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22 ноября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Юго-Восточное,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Поволжское,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Юго-Западное,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Южное,</a:t>
                      </a:r>
                    </a:p>
                    <a:p>
                      <a:r>
                        <a:rPr lang="ru-RU" sz="1600" dirty="0" err="1" smtClean="0">
                          <a:solidFill>
                            <a:srgbClr val="002060"/>
                          </a:solidFill>
                        </a:rPr>
                        <a:t>Отрадненское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27 ноября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Самарское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28 ноября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 flipH="1">
            <a:off x="3504167" y="96041"/>
            <a:ext cx="7872044" cy="81812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98333" y="99598"/>
            <a:ext cx="7256852" cy="770916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КАК ЭТО СЕЙЧАС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06067" y="1507067"/>
            <a:ext cx="5681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5098" y="1016447"/>
            <a:ext cx="72940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 пропорции золотого сечения вытекает, что если высоту или ширину картины разделить на 100 частей, то больший отрезок золотой пропорции равен 62, а меньший — 38 частям. Эти три величины позволяют нам построить нисходящий ряд отрезков золотой пропорции: 100-62=38; 62-38=24; 38-24=14; 24-14=10.</a:t>
            </a:r>
          </a:p>
          <a:p>
            <a:pPr algn="just"/>
            <a:r>
              <a:rPr lang="ru-RU" dirty="0"/>
              <a:t>Золотое сечение применялось художниками при композиционном построении картин. Был разработан упрощенный метод, когда плоскость картины делилась на 10 частей по вертикали и горизонтали. Линия золотого сечения намечалась в отношении 6 и 4 частей. Это не давало отношения 62:38, но давало близкое к нему 60:40. </a:t>
            </a:r>
          </a:p>
          <a:p>
            <a:pPr algn="just"/>
            <a:r>
              <a:rPr lang="ru-RU" dirty="0"/>
              <a:t>Тот же результат получали и художники Мюнхенской академии делением картины на 5 частей. </a:t>
            </a:r>
          </a:p>
          <a:p>
            <a:pPr algn="just"/>
            <a:r>
              <a:rPr lang="ru-RU" dirty="0"/>
              <a:t>Золотая пропорция бралась в отношении 3:2.</a:t>
            </a:r>
          </a:p>
        </p:txBody>
      </p:sp>
      <p:pic>
        <p:nvPicPr>
          <p:cNvPr id="1030" name="Picture 6" descr="Картинки по запросу яйц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5373" y="4986736"/>
            <a:ext cx="1789224" cy="17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5575" y="5515391"/>
            <a:ext cx="7392100" cy="132802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о золотом сечении будет неполным, если не сказать о спирали. Форма спирально завитой раковины привлекла внимание еще древнегреческого ученого Архимеда. Он изучал ее и вывел уравнение спирали.  Увеличение шага спирали Архимеда всегда равномерно.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513" y="2200468"/>
            <a:ext cx="1493767" cy="1902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956059" flipH="1">
            <a:off x="10108481" y="4921794"/>
            <a:ext cx="2083421" cy="1474781"/>
          </a:xfrm>
          <a:prstGeom prst="rect">
            <a:avLst/>
          </a:prstGeom>
        </p:spPr>
      </p:pic>
      <p:pic>
        <p:nvPicPr>
          <p:cNvPr id="1034" name="Picture 10" descr="Картинки по запросу кисть руки фот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0640" y="4194283"/>
            <a:ext cx="2353581" cy="1720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2306" y="1167355"/>
            <a:ext cx="4023501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/>
              <a:t>Укажите объекты, соответствующие правилу золотого сечения и обоснуйте свой ответ</a:t>
            </a:r>
          </a:p>
        </p:txBody>
      </p:sp>
      <p:pic>
        <p:nvPicPr>
          <p:cNvPr id="1038" name="Picture 14" descr="Картинки по запросу ух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06" y="2263223"/>
            <a:ext cx="2268310" cy="163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970" y="3235355"/>
            <a:ext cx="2522173" cy="2309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68498" flipH="1">
            <a:off x="6347531" y="4608613"/>
            <a:ext cx="2679754" cy="10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 flipH="1">
            <a:off x="3504167" y="96041"/>
            <a:ext cx="7872044" cy="81812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98333" y="99598"/>
            <a:ext cx="7256852" cy="770916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КУДА ИДЁМ?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53E85CF-F11F-4C27-96C0-A48693066807}"/>
              </a:ext>
            </a:extLst>
          </p:cNvPr>
          <p:cNvGrpSpPr/>
          <p:nvPr/>
        </p:nvGrpSpPr>
        <p:grpSpPr>
          <a:xfrm>
            <a:off x="1783363" y="4683590"/>
            <a:ext cx="5043306" cy="1548000"/>
            <a:chOff x="-218700" y="244259"/>
            <a:chExt cx="4688441" cy="1548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5DC4C0F4-EBED-466A-AEE2-96FEDAEE0371}"/>
                </a:ext>
              </a:extLst>
            </p:cNvPr>
            <p:cNvSpPr/>
            <p:nvPr/>
          </p:nvSpPr>
          <p:spPr>
            <a:xfrm>
              <a:off x="-218700" y="244259"/>
              <a:ext cx="4685368" cy="1548000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id="{809844BC-2950-438C-9ED8-D837C0BDBC5D}"/>
                </a:ext>
              </a:extLst>
            </p:cNvPr>
            <p:cNvSpPr txBox="1"/>
            <p:nvPr/>
          </p:nvSpPr>
          <p:spPr>
            <a:xfrm>
              <a:off x="-48293" y="366780"/>
              <a:ext cx="4518034" cy="13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2100" dirty="0"/>
                <a:t>2 уровень – </a:t>
              </a:r>
            </a:p>
            <a:p>
              <a:pPr marL="0" lvl="0" indent="0" algn="just" defTabSz="9334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100" kern="1200" dirty="0"/>
                <a:t>пороговый, при достижении которого учащиеся начинают демонстрировать применение знаний и умений в простейших </a:t>
              </a:r>
              <a:r>
                <a:rPr lang="ru-RU" sz="2100" kern="1200" dirty="0" err="1"/>
                <a:t>неучебных</a:t>
              </a:r>
              <a:r>
                <a:rPr lang="ru-RU" sz="2100" kern="1200" dirty="0"/>
                <a:t> ситуациях​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44B9151-58A0-4BCD-BF80-E8F604E4D337}"/>
              </a:ext>
            </a:extLst>
          </p:cNvPr>
          <p:cNvGrpSpPr/>
          <p:nvPr/>
        </p:nvGrpSpPr>
        <p:grpSpPr>
          <a:xfrm>
            <a:off x="966867" y="2951394"/>
            <a:ext cx="5040000" cy="1440000"/>
            <a:chOff x="1018626" y="2281547"/>
            <a:chExt cx="4817701" cy="1201287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0B94A942-E769-4A09-8BC2-C2110A03A1CE}"/>
                </a:ext>
              </a:extLst>
            </p:cNvPr>
            <p:cNvSpPr/>
            <p:nvPr/>
          </p:nvSpPr>
          <p:spPr>
            <a:xfrm>
              <a:off x="1018626" y="2281547"/>
              <a:ext cx="4817701" cy="1201287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6CA4B6A9-1BBD-4427-9B18-4AF5D17584CE}"/>
                </a:ext>
              </a:extLst>
            </p:cNvPr>
            <p:cNvSpPr txBox="1"/>
            <p:nvPr/>
          </p:nvSpPr>
          <p:spPr>
            <a:xfrm>
              <a:off x="1075244" y="2281547"/>
              <a:ext cx="4753160" cy="1192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sz="2100" kern="1200" dirty="0"/>
                <a:t>4 уровень – </a:t>
              </a:r>
            </a:p>
            <a:p>
              <a:pPr marL="0" lvl="0" indent="0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проявляется способность использовать имеющиеся знания и умения для получения новой информации​</a:t>
              </a:r>
            </a:p>
          </p:txBody>
        </p:sp>
      </p:grpSp>
      <p:sp>
        <p:nvSpPr>
          <p:cNvPr id="20" name="Стрелка: изогнутая вверх 19">
            <a:extLst>
              <a:ext uri="{FF2B5EF4-FFF2-40B4-BE49-F238E27FC236}">
                <a16:creationId xmlns:a16="http://schemas.microsoft.com/office/drawing/2014/main" id="{E1CF1C1F-7E97-4171-B577-C1C9AC352796}"/>
              </a:ext>
            </a:extLst>
          </p:cNvPr>
          <p:cNvSpPr/>
          <p:nvPr/>
        </p:nvSpPr>
        <p:spPr>
          <a:xfrm rot="10800000" flipV="1">
            <a:off x="1122066" y="4723953"/>
            <a:ext cx="540225" cy="60776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8C8BAB0-487F-4E2B-A782-80DA816879F2}"/>
              </a:ext>
            </a:extLst>
          </p:cNvPr>
          <p:cNvGrpSpPr/>
          <p:nvPr/>
        </p:nvGrpSpPr>
        <p:grpSpPr>
          <a:xfrm>
            <a:off x="155575" y="1143183"/>
            <a:ext cx="5040000" cy="1440000"/>
            <a:chOff x="2263544" y="3841991"/>
            <a:chExt cx="3742470" cy="1481413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9223D3DE-E1C8-4ADF-8704-FF95193D6ED6}"/>
                </a:ext>
              </a:extLst>
            </p:cNvPr>
            <p:cNvSpPr/>
            <p:nvPr/>
          </p:nvSpPr>
          <p:spPr>
            <a:xfrm>
              <a:off x="2263544" y="3841991"/>
              <a:ext cx="3742470" cy="1481413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id="{CDC33C56-6B4D-4124-AA58-B0211CB02D9F}"/>
                </a:ext>
              </a:extLst>
            </p:cNvPr>
            <p:cNvSpPr txBox="1"/>
            <p:nvPr/>
          </p:nvSpPr>
          <p:spPr>
            <a:xfrm>
              <a:off x="2335874" y="3914321"/>
              <a:ext cx="3597810" cy="1336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6 </a:t>
              </a:r>
              <a:r>
                <a:rPr lang="ru-RU" sz="2100" dirty="0"/>
                <a:t>уровень – </a:t>
              </a:r>
              <a:endParaRPr lang="ru-RU" sz="2100" kern="1200" dirty="0"/>
            </a:p>
            <a:p>
              <a:pPr marL="0" lvl="0" indent="0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самостоятельно мыслящие и способные функционировать в сложных условиях​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5D79A38-3470-4BEF-897F-A7D577B6A019}"/>
              </a:ext>
            </a:extLst>
          </p:cNvPr>
          <p:cNvGrpSpPr/>
          <p:nvPr/>
        </p:nvGrpSpPr>
        <p:grpSpPr>
          <a:xfrm>
            <a:off x="6915253" y="4917087"/>
            <a:ext cx="5087849" cy="1540745"/>
            <a:chOff x="5108909" y="560396"/>
            <a:chExt cx="5141361" cy="1361974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544350CD-396E-4456-980B-1654D179DFBC}"/>
                </a:ext>
              </a:extLst>
            </p:cNvPr>
            <p:cNvSpPr/>
            <p:nvPr/>
          </p:nvSpPr>
          <p:spPr>
            <a:xfrm>
              <a:off x="5108909" y="560396"/>
              <a:ext cx="5031707" cy="136197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: скругленные углы 4">
              <a:extLst>
                <a:ext uri="{FF2B5EF4-FFF2-40B4-BE49-F238E27FC236}">
                  <a16:creationId xmlns:a16="http://schemas.microsoft.com/office/drawing/2014/main" id="{C5931C30-048A-4F79-9DAF-C7B47FCF812E}"/>
                </a:ext>
              </a:extLst>
            </p:cNvPr>
            <p:cNvSpPr txBox="1"/>
            <p:nvPr/>
          </p:nvSpPr>
          <p:spPr>
            <a:xfrm>
              <a:off x="5221403" y="644932"/>
              <a:ext cx="5028867" cy="122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360"/>
                </a:spcAft>
                <a:buChar char="•"/>
              </a:pPr>
              <a:r>
                <a:rPr lang="ru-RU" sz="2000" kern="1200" dirty="0"/>
                <a:t>находить и извлекать информацию​;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360"/>
                </a:spcAft>
                <a:buChar char="•"/>
              </a:pPr>
              <a:r>
                <a:rPr lang="ru-RU" sz="2000" kern="1200" dirty="0"/>
                <a:t>формулировать​ математическую ​проблему;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360"/>
                </a:spcAft>
                <a:buChar char="•"/>
              </a:pPr>
              <a:r>
                <a:rPr lang="ru-RU" sz="2000" kern="1200" dirty="0"/>
                <a:t>давать научные ​объяснения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000" kern="1200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1586802-415B-470E-A9C0-85617B811B59}"/>
              </a:ext>
            </a:extLst>
          </p:cNvPr>
          <p:cNvGrpSpPr/>
          <p:nvPr/>
        </p:nvGrpSpPr>
        <p:grpSpPr>
          <a:xfrm>
            <a:off x="6087745" y="3196497"/>
            <a:ext cx="5898262" cy="1340995"/>
            <a:chOff x="5881954" y="2168042"/>
            <a:chExt cx="6379262" cy="1504676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CB38A4C7-B9F7-4718-BDAB-6A2D4271BAEB}"/>
                </a:ext>
              </a:extLst>
            </p:cNvPr>
            <p:cNvSpPr/>
            <p:nvPr/>
          </p:nvSpPr>
          <p:spPr>
            <a:xfrm>
              <a:off x="5881954" y="2243259"/>
              <a:ext cx="5596470" cy="13955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: скругленные углы 6">
              <a:extLst>
                <a:ext uri="{FF2B5EF4-FFF2-40B4-BE49-F238E27FC236}">
                  <a16:creationId xmlns:a16="http://schemas.microsoft.com/office/drawing/2014/main" id="{EAA8EBC7-2F5A-420D-BA69-A886FFE4DCE7}"/>
                </a:ext>
              </a:extLst>
            </p:cNvPr>
            <p:cNvSpPr txBox="1"/>
            <p:nvPr/>
          </p:nvSpPr>
          <p:spPr>
            <a:xfrm>
              <a:off x="5881954" y="2168042"/>
              <a:ext cx="6379262" cy="150467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осмысливать и оценивать информацию;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​применять математические понятия, процедуры, факты и инструменты;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применять </a:t>
              </a:r>
              <a:r>
                <a:rPr lang="ru-RU" sz="2000" kern="1200" dirty="0" smtClean="0"/>
                <a:t>ест.-научные  </a:t>
              </a:r>
              <a:r>
                <a:rPr lang="ru-RU" sz="2000" kern="1200" dirty="0"/>
                <a:t>методы исследования​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4D727-CD2A-4E49-B8BC-BE4F25A1CAB0}"/>
              </a:ext>
            </a:extLst>
          </p:cNvPr>
          <p:cNvGrpSpPr/>
          <p:nvPr/>
        </p:nvGrpSpPr>
        <p:grpSpPr>
          <a:xfrm>
            <a:off x="5292982" y="1434382"/>
            <a:ext cx="7076981" cy="1293752"/>
            <a:chOff x="6616133" y="4239288"/>
            <a:chExt cx="7632338" cy="127988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7D27591-777F-47E5-B9BD-4AAD18257C23}"/>
                </a:ext>
              </a:extLst>
            </p:cNvPr>
            <p:cNvSpPr/>
            <p:nvPr/>
          </p:nvSpPr>
          <p:spPr>
            <a:xfrm>
              <a:off x="6616133" y="4272678"/>
              <a:ext cx="7192482" cy="124649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: скругленные углы 8">
              <a:extLst>
                <a:ext uri="{FF2B5EF4-FFF2-40B4-BE49-F238E27FC236}">
                  <a16:creationId xmlns:a16="http://schemas.microsoft.com/office/drawing/2014/main" id="{7C28C299-4449-4286-B209-4D4D9E8A033C}"/>
                </a:ext>
              </a:extLst>
            </p:cNvPr>
            <p:cNvSpPr txBox="1"/>
            <p:nvPr/>
          </p:nvSpPr>
          <p:spPr>
            <a:xfrm>
              <a:off x="6752532" y="4239288"/>
              <a:ext cx="7495939" cy="1124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интерпретировать </a:t>
              </a:r>
              <a:r>
                <a:rPr lang="ru-RU" sz="2000" kern="1200" dirty="0" smtClean="0"/>
                <a:t>информацию </a:t>
              </a:r>
              <a:r>
                <a:rPr lang="ru-RU" sz="2000" b="1" kern="1200" dirty="0" smtClean="0"/>
                <a:t>для принятия решения</a:t>
              </a:r>
              <a:r>
                <a:rPr lang="ru-RU" sz="2000" kern="1200" dirty="0" smtClean="0"/>
                <a:t>;</a:t>
              </a:r>
              <a:endParaRPr lang="ru-RU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интерпретировать результаты </a:t>
              </a:r>
              <a:r>
                <a:rPr lang="ru-RU" sz="2000" b="1" kern="1200" dirty="0"/>
                <a:t>в контексте</a:t>
              </a:r>
              <a:r>
                <a:rPr lang="ru-RU" sz="2000" kern="1200" dirty="0"/>
                <a:t>;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интерпретировать данные </a:t>
              </a:r>
              <a:r>
                <a:rPr lang="ru-RU" sz="2000" kern="1200" dirty="0" smtClean="0"/>
                <a:t>исследования </a:t>
              </a:r>
              <a:r>
                <a:rPr lang="ru-RU" sz="2000" b="1" kern="1200" dirty="0" smtClean="0"/>
                <a:t>для получения выводов</a:t>
              </a:r>
              <a:endParaRPr lang="ru-RU" sz="2000" b="1" kern="1200" dirty="0"/>
            </a:p>
          </p:txBody>
        </p:sp>
      </p:grpSp>
      <p:sp>
        <p:nvSpPr>
          <p:cNvPr id="33" name="Стрелка: изогнутая вверх 19">
            <a:extLst>
              <a:ext uri="{FF2B5EF4-FFF2-40B4-BE49-F238E27FC236}">
                <a16:creationId xmlns:a16="http://schemas.microsoft.com/office/drawing/2014/main" id="{E1CF1C1F-7E97-4171-B577-C1C9AC352796}"/>
              </a:ext>
            </a:extLst>
          </p:cNvPr>
          <p:cNvSpPr/>
          <p:nvPr/>
        </p:nvSpPr>
        <p:spPr>
          <a:xfrm rot="10800000" flipV="1">
            <a:off x="260971" y="2790616"/>
            <a:ext cx="540225" cy="60776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199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79883" y="1581809"/>
            <a:ext cx="8683572" cy="4468795"/>
          </a:xfrm>
          <a:prstGeom prst="roundRect">
            <a:avLst/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77" tIns="58339" rIns="116677" bIns="58339" rtlCol="0" anchor="ctr"/>
          <a:lstStyle/>
          <a:p>
            <a:pPr algn="ctr"/>
            <a:endParaRPr lang="ru-RU" sz="1723"/>
          </a:p>
        </p:txBody>
      </p:sp>
      <p:sp>
        <p:nvSpPr>
          <p:cNvPr id="23" name="TextBox 22"/>
          <p:cNvSpPr txBox="1"/>
          <p:nvPr/>
        </p:nvSpPr>
        <p:spPr>
          <a:xfrm>
            <a:off x="369873" y="1923888"/>
            <a:ext cx="7957004" cy="3503360"/>
          </a:xfrm>
          <a:prstGeom prst="rect">
            <a:avLst/>
          </a:prstGeom>
          <a:noFill/>
        </p:spPr>
        <p:txBody>
          <a:bodyPr wrap="square" lIns="116677" tIns="58339" rIns="116677" bIns="58339" rtlCol="0">
            <a:spAutoFit/>
          </a:bodyPr>
          <a:lstStyle/>
          <a:p>
            <a:pPr marL="1060273" indent="-478229">
              <a:buFontTx/>
              <a:buAutoNum type="arabicPeriod"/>
              <a:defRPr/>
            </a:pPr>
            <a:r>
              <a:rPr lang="ru-RU" sz="2000" dirty="0">
                <a:solidFill>
                  <a:schemeClr val="bg1"/>
                </a:solidFill>
              </a:rPr>
              <a:t>Усиление внимания к формированию функциональной грамотности</a:t>
            </a:r>
          </a:p>
          <a:p>
            <a:pPr marL="1060273" indent="-478229">
              <a:buFontTx/>
              <a:buAutoNum type="arabicPeriod"/>
              <a:defRPr/>
            </a:pPr>
            <a:r>
              <a:rPr lang="ru-RU" sz="2000" dirty="0">
                <a:solidFill>
                  <a:schemeClr val="bg1"/>
                </a:solidFill>
              </a:rPr>
              <a:t>Повышение уровня познавательной самостоятельности учащихся</a:t>
            </a:r>
          </a:p>
          <a:p>
            <a:pPr marL="1059130" indent="-477140">
              <a:defRPr/>
            </a:pPr>
            <a:r>
              <a:rPr lang="ru-RU" sz="2000" dirty="0">
                <a:solidFill>
                  <a:schemeClr val="bg1"/>
                </a:solidFill>
              </a:rPr>
              <a:t>3.    Формирование </a:t>
            </a:r>
            <a:r>
              <a:rPr lang="ru-RU" sz="2000" dirty="0" err="1">
                <a:solidFill>
                  <a:schemeClr val="bg1"/>
                </a:solidFill>
              </a:rPr>
              <a:t>метапредметных</a:t>
            </a:r>
            <a:r>
              <a:rPr lang="ru-RU" sz="2000" dirty="0">
                <a:solidFill>
                  <a:schemeClr val="bg1"/>
                </a:solidFill>
              </a:rPr>
              <a:t> результатов </a:t>
            </a:r>
          </a:p>
          <a:p>
            <a:pPr marL="1060273" indent="-478229">
              <a:defRPr/>
            </a:pPr>
            <a:r>
              <a:rPr lang="ru-RU" sz="2000" dirty="0">
                <a:solidFill>
                  <a:schemeClr val="bg1"/>
                </a:solidFill>
              </a:rPr>
              <a:t>4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   Повышение интереса учащихся к изучению математики и естественнонаучных предметов</a:t>
            </a:r>
          </a:p>
          <a:p>
            <a:pPr marL="1060273" indent="-478229">
              <a:defRPr/>
            </a:pPr>
            <a:r>
              <a:rPr lang="en-US" sz="2000" dirty="0">
                <a:solidFill>
                  <a:schemeClr val="bg1"/>
                </a:solidFill>
              </a:rPr>
              <a:t>5</a:t>
            </a:r>
            <a:r>
              <a:rPr lang="ru-RU" sz="2000" dirty="0">
                <a:solidFill>
                  <a:schemeClr val="bg1"/>
                </a:solidFill>
              </a:rPr>
              <a:t>.    Повышение эффективности работы с одаренными и успешными учащимися</a:t>
            </a:r>
          </a:p>
          <a:p>
            <a:pPr marL="1060273" indent="-478229">
              <a:defRPr/>
            </a:pPr>
            <a:r>
              <a:rPr lang="en-US" sz="2000" dirty="0">
                <a:solidFill>
                  <a:schemeClr val="bg1"/>
                </a:solidFill>
              </a:rPr>
              <a:t>6</a:t>
            </a:r>
            <a:r>
              <a:rPr lang="ru-RU" sz="2000" dirty="0">
                <a:solidFill>
                  <a:schemeClr val="bg1"/>
                </a:solidFill>
              </a:rPr>
              <a:t>.   Повышение эффективности инвестиций в образование</a:t>
            </a:r>
          </a:p>
          <a:p>
            <a:pPr marL="1060273" indent="-478229">
              <a:defRPr/>
            </a:pPr>
            <a:r>
              <a:rPr lang="en-US" sz="2000" dirty="0">
                <a:solidFill>
                  <a:schemeClr val="bg1"/>
                </a:solidFill>
              </a:rPr>
              <a:t>7</a:t>
            </a:r>
            <a:r>
              <a:rPr lang="ru-RU" sz="2000" dirty="0">
                <a:solidFill>
                  <a:schemeClr val="bg1"/>
                </a:solidFill>
              </a:rPr>
              <a:t>.   Улучшение образовательной среды в школе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504167" y="96040"/>
            <a:ext cx="7872044" cy="1194505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98333" y="99598"/>
            <a:ext cx="7256852" cy="1103314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294790"/>
                </a:solidFill>
              </a:rPr>
              <a:t>НАПРАВЛЕНИЯ СОВЕРШЕНСТВОВАНИЯ ОБЩЕГО </a:t>
            </a:r>
            <a:endParaRPr lang="ru-RU" sz="2400" b="1" dirty="0">
              <a:solidFill>
                <a:srgbClr val="29479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ОБРАЗОВАНИЯ </a:t>
            </a:r>
            <a:r>
              <a:rPr lang="ru-RU" sz="2400" b="1" dirty="0" smtClean="0">
                <a:solidFill>
                  <a:srgbClr val="294790"/>
                </a:solidFill>
              </a:rPr>
              <a:t>В </a:t>
            </a:r>
            <a:r>
              <a:rPr lang="ru-RU" sz="2400" b="1" dirty="0">
                <a:solidFill>
                  <a:srgbClr val="294790"/>
                </a:solidFill>
              </a:rPr>
              <a:t>РОССИИ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462" name="TextBox 39"/>
          <p:cNvSpPr txBox="1">
            <a:spLocks noChangeArrowheads="1"/>
          </p:cNvSpPr>
          <p:nvPr/>
        </p:nvSpPr>
        <p:spPr bwMode="auto">
          <a:xfrm>
            <a:off x="155575" y="1290546"/>
            <a:ext cx="2306702" cy="87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821" tIns="39411" rIns="78821" bIns="394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ОСНОВНЫЕ «ПОЗИЦИИ» </a:t>
            </a:r>
          </a:p>
        </p:txBody>
      </p:sp>
      <p:sp>
        <p:nvSpPr>
          <p:cNvPr id="19463" name="Название 1"/>
          <p:cNvSpPr txBox="1">
            <a:spLocks/>
          </p:cNvSpPr>
          <p:nvPr/>
        </p:nvSpPr>
        <p:spPr bwMode="auto">
          <a:xfrm>
            <a:off x="3036969" y="926439"/>
            <a:ext cx="8339242" cy="11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1" tIns="44776" rIns="89551" bIns="447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itchFamily="34" charset="0"/>
              </a:rPr>
              <a:t>Для перспективного планирования и организации работы методических служб области по сопровождению деятельности образовательных организаций, направленной на развитие функциональной грамотности (далее – ФГ) обучающихся, мы просили Вас ответить на вопросы анкеты.</a:t>
            </a:r>
          </a:p>
        </p:txBody>
      </p:sp>
      <p:sp>
        <p:nvSpPr>
          <p:cNvPr id="99" name="Прямоугольник 98"/>
          <p:cNvSpPr/>
          <p:nvPr/>
        </p:nvSpPr>
        <p:spPr>
          <a:xfrm flipH="1">
            <a:off x="3504167" y="96041"/>
            <a:ext cx="7872044" cy="81812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98333" y="99598"/>
            <a:ext cx="7256852" cy="770916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МОНИТОРИНГ ВНЕДРЕНИЯ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28211875"/>
              </p:ext>
            </p:extLst>
          </p:nvPr>
        </p:nvGraphicFramePr>
        <p:xfrm>
          <a:off x="789440" y="2213906"/>
          <a:ext cx="6037319" cy="434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2385283"/>
              </p:ext>
            </p:extLst>
          </p:nvPr>
        </p:nvGraphicFramePr>
        <p:xfrm>
          <a:off x="3241036" y="2213906"/>
          <a:ext cx="7078621" cy="434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308549165"/>
              </p:ext>
            </p:extLst>
          </p:nvPr>
        </p:nvGraphicFramePr>
        <p:xfrm>
          <a:off x="5037907" y="2213906"/>
          <a:ext cx="6521183" cy="436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687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1">
        <p:bldAsOne/>
      </p:bldGraphic>
      <p:bldGraphic spid="17" grpId="0">
        <p:bldAsOne/>
      </p:bldGraphic>
      <p:bldGraphic spid="17" grpId="1">
        <p:bldAsOne/>
      </p:bldGraphic>
      <p:bldGraphic spid="1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462" name="TextBox 39"/>
          <p:cNvSpPr txBox="1">
            <a:spLocks noChangeArrowheads="1"/>
          </p:cNvSpPr>
          <p:nvPr/>
        </p:nvSpPr>
        <p:spPr bwMode="auto">
          <a:xfrm>
            <a:off x="96308" y="1417546"/>
            <a:ext cx="2501563" cy="48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821" tIns="39411" rIns="78821" bIns="394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 «ГРАНИ РИСКА» </a:t>
            </a:r>
          </a:p>
        </p:txBody>
      </p:sp>
      <p:sp>
        <p:nvSpPr>
          <p:cNvPr id="19463" name="Название 1"/>
          <p:cNvSpPr txBox="1">
            <a:spLocks/>
          </p:cNvSpPr>
          <p:nvPr/>
        </p:nvSpPr>
        <p:spPr bwMode="auto">
          <a:xfrm>
            <a:off x="3036969" y="926384"/>
            <a:ext cx="8339242" cy="11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1" tIns="44776" rIns="89551" bIns="447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itchFamily="34" charset="0"/>
              </a:rPr>
              <a:t>Для перспективного планирования и организации работы методических служб области по сопровождению деятельности образовательных организаций, направленной на развитие функциональной грамотности (далее – ФГ) обучающихся, мы просили Вас ответить на вопросы анкеты.</a:t>
            </a:r>
          </a:p>
        </p:txBody>
      </p:sp>
      <p:sp>
        <p:nvSpPr>
          <p:cNvPr id="99" name="Прямоугольник 98"/>
          <p:cNvSpPr/>
          <p:nvPr/>
        </p:nvSpPr>
        <p:spPr>
          <a:xfrm flipH="1">
            <a:off x="3504167" y="96041"/>
            <a:ext cx="7872044" cy="81812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98333" y="99598"/>
            <a:ext cx="7256852" cy="770916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МОНИТОРИНГ ВНЕДРЕНИЯ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46127415"/>
              </p:ext>
            </p:extLst>
          </p:nvPr>
        </p:nvGraphicFramePr>
        <p:xfrm>
          <a:off x="783775" y="2114393"/>
          <a:ext cx="6589481" cy="460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28013417"/>
              </p:ext>
            </p:extLst>
          </p:nvPr>
        </p:nvGraphicFramePr>
        <p:xfrm>
          <a:off x="4646320" y="2109840"/>
          <a:ext cx="6181338" cy="461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52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28806115"/>
              </p:ext>
            </p:extLst>
          </p:nvPr>
        </p:nvGraphicFramePr>
        <p:xfrm>
          <a:off x="1466500" y="2111269"/>
          <a:ext cx="6359506" cy="459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462" name="TextBox 39"/>
          <p:cNvSpPr txBox="1">
            <a:spLocks noChangeArrowheads="1"/>
          </p:cNvSpPr>
          <p:nvPr/>
        </p:nvSpPr>
        <p:spPr bwMode="auto">
          <a:xfrm>
            <a:off x="155574" y="1162043"/>
            <a:ext cx="2501563" cy="89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821" tIns="39411" rIns="78821" bIns="394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 «КРАСНАЯ ЗОНА» </a:t>
            </a:r>
          </a:p>
        </p:txBody>
      </p:sp>
      <p:sp>
        <p:nvSpPr>
          <p:cNvPr id="19463" name="Название 1"/>
          <p:cNvSpPr txBox="1">
            <a:spLocks/>
          </p:cNvSpPr>
          <p:nvPr/>
        </p:nvSpPr>
        <p:spPr bwMode="auto">
          <a:xfrm>
            <a:off x="3075719" y="895166"/>
            <a:ext cx="8339242" cy="11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1" tIns="44776" rIns="89551" bIns="447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itchFamily="34" charset="0"/>
              </a:rPr>
              <a:t>Для перспективного планирования и организации работы методических служб области по сопровождению деятельности образовательных организаций, направленной на развитие функциональной грамотности (далее – ФГ) обучающихся, мы просили Вас ответить на вопросы анкеты.</a:t>
            </a:r>
          </a:p>
        </p:txBody>
      </p:sp>
      <p:sp>
        <p:nvSpPr>
          <p:cNvPr id="99" name="Прямоугольник 98"/>
          <p:cNvSpPr/>
          <p:nvPr/>
        </p:nvSpPr>
        <p:spPr>
          <a:xfrm flipH="1">
            <a:off x="3504167" y="96041"/>
            <a:ext cx="7872044" cy="81812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98333" y="99598"/>
            <a:ext cx="7256852" cy="770916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МОНИТОРИНГ ВНЕДРЕНИЯ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23273" r="42922"/>
          <a:stretch/>
        </p:blipFill>
        <p:spPr>
          <a:xfrm>
            <a:off x="1436995" y="3171133"/>
            <a:ext cx="3690836" cy="3532934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5157336" y="2163660"/>
            <a:ext cx="6218874" cy="4540408"/>
            <a:chOff x="5157336" y="2163660"/>
            <a:chExt cx="6218874" cy="4540408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157336" y="2163660"/>
              <a:ext cx="6218874" cy="4540408"/>
              <a:chOff x="4458395" y="1669639"/>
              <a:chExt cx="6917815" cy="5188361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8395" y="1669639"/>
                <a:ext cx="6917815" cy="5188361"/>
              </a:xfrm>
              <a:prstGeom prst="rect">
                <a:avLst/>
              </a:prstGeom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8842778" y="5651788"/>
                <a:ext cx="1951139" cy="263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00" u="sng" dirty="0">
                    <a:solidFill>
                      <a:srgbClr val="000000"/>
                    </a:solidFill>
                    <a:ea typeface="Calibri" panose="020F0502020204030204" pitchFamily="34" charset="0"/>
                    <a:hlinkClick r:id="rId7"/>
                  </a:rPr>
                  <a:t>не включалась </a:t>
                </a:r>
                <a:r>
                  <a:rPr lang="ru-RU" sz="900" u="sng" dirty="0" smtClean="0">
                    <a:solidFill>
                      <a:srgbClr val="000000"/>
                    </a:solidFill>
                    <a:ea typeface="Calibri" panose="020F0502020204030204" pitchFamily="34" charset="0"/>
                    <a:hlinkClick r:id="rId7"/>
                  </a:rPr>
                  <a:t>функциональная</a:t>
                </a:r>
                <a:endParaRPr lang="ru-RU" sz="900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194026" y="5806859"/>
                <a:ext cx="883023" cy="263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00" u="sng" dirty="0">
                    <a:hlinkClick r:id="rId7"/>
                  </a:rPr>
                  <a:t>грамотность</a:t>
                </a:r>
                <a:endParaRPr lang="ru-RU" sz="900" dirty="0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228246" y="4190692"/>
                <a:ext cx="1754991" cy="293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000" dirty="0">
                    <a:hlinkClick r:id="rId8" action="ppaction://hlinksldjump"/>
                  </a:rPr>
                  <a:t>Загруженность педагогов</a:t>
                </a:r>
                <a:endParaRPr lang="ru-RU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5838099" y="3574070"/>
              <a:ext cx="2981907" cy="256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u="sng" dirty="0">
                  <a:solidFill>
                    <a:srgbClr val="0563C1"/>
                  </a:solidFill>
                  <a:ea typeface="Calibri" panose="020F0502020204030204" pitchFamily="34" charset="0"/>
                  <a:cs typeface="Times New Roman" panose="02020603050405020304" pitchFamily="18" charset="0"/>
                  <a:hlinkClick r:id="rId9"/>
                </a:rPr>
                <a:t>не успели пройти курсы повышения квалификации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8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9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462" name="TextBox 39"/>
          <p:cNvSpPr txBox="1">
            <a:spLocks noChangeArrowheads="1"/>
          </p:cNvSpPr>
          <p:nvPr/>
        </p:nvSpPr>
        <p:spPr bwMode="auto">
          <a:xfrm>
            <a:off x="-701964" y="1220954"/>
            <a:ext cx="4077759" cy="127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821" tIns="39411" rIns="78821" bIns="394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 «ОСНОВНЫЕ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ТРУДНОСТИ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sz="2400" b="1" dirty="0">
                <a:solidFill>
                  <a:srgbClr val="0073B8"/>
                </a:solidFill>
                <a:latin typeface="Calibri" pitchFamily="34" charset="0"/>
              </a:rPr>
              <a:t>ПЕДАГОГА» </a:t>
            </a:r>
          </a:p>
        </p:txBody>
      </p:sp>
      <p:sp>
        <p:nvSpPr>
          <p:cNvPr id="99" name="Прямоугольник 98"/>
          <p:cNvSpPr/>
          <p:nvPr/>
        </p:nvSpPr>
        <p:spPr>
          <a:xfrm flipH="1">
            <a:off x="3504167" y="96041"/>
            <a:ext cx="7872044" cy="81812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92" tIns="52546" rIns="105092" bIns="52546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3075719" y="192082"/>
            <a:ext cx="1409" cy="626041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98333" y="99598"/>
            <a:ext cx="7256852" cy="770916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spc="-34" dirty="0">
                <a:solidFill>
                  <a:srgbClr val="294790"/>
                </a:solidFill>
              </a:rPr>
              <a:t>Развитие функциональной грамотности обучающихся: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294790"/>
                </a:solidFill>
              </a:rPr>
              <a:t>МОНИТОРИНГ ВНЕДРЕНИЯ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4" y="212320"/>
            <a:ext cx="1505179" cy="862057"/>
          </a:xfrm>
          <a:prstGeom prst="rect">
            <a:avLst/>
          </a:prstGeom>
        </p:spPr>
      </p:pic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5327" y="1220954"/>
            <a:ext cx="94195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 action="ppaction://hlinksldjump"/>
              </a:rPr>
              <a:t>недостаточный набор средств, инструментов для организации занятий (трудности в определении эффективных форм работы с учащимися по формированию ФГ) </a:t>
            </a:r>
            <a:r>
              <a:rPr lang="ru-RU" dirty="0"/>
              <a:t>– </a:t>
            </a:r>
            <a:r>
              <a:rPr lang="ru-RU" dirty="0" smtClean="0"/>
              <a:t>444 ответа;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разработаны контрольно-измерительные материалы для рубежной, промежуточной аттестации на занятии – </a:t>
            </a:r>
            <a:r>
              <a:rPr lang="ru-RU" dirty="0" smtClean="0"/>
              <a:t>397 ответов;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отсутствие </a:t>
            </a:r>
            <a:r>
              <a:rPr lang="ru-RU" dirty="0" err="1">
                <a:hlinkClick r:id="rId5" action="ppaction://hlinksldjump"/>
              </a:rPr>
              <a:t>критериальных</a:t>
            </a:r>
            <a:r>
              <a:rPr lang="ru-RU" dirty="0">
                <a:hlinkClick r:id="rId5" action="ppaction://hlinksldjump"/>
              </a:rPr>
              <a:t> подходов к формированию оценочной деятельности </a:t>
            </a:r>
            <a:r>
              <a:rPr lang="ru-RU" dirty="0"/>
              <a:t>– </a:t>
            </a:r>
            <a:r>
              <a:rPr lang="ru-RU" dirty="0" smtClean="0"/>
              <a:t>316 ответов;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>
                <a:hlinkClick r:id="rId6"/>
              </a:rPr>
              <a:t>затруднения </a:t>
            </a:r>
            <a:r>
              <a:rPr lang="ru-RU" dirty="0">
                <a:hlinkClick r:id="rId6"/>
              </a:rPr>
              <a:t>в поиске дополнительных источников для постановки учебных задач</a:t>
            </a:r>
            <a:r>
              <a:rPr lang="ru-RU" dirty="0"/>
              <a:t>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249 ответов;</a:t>
            </a:r>
            <a:endParaRPr lang="ru-RU" dirty="0"/>
          </a:p>
          <a:p>
            <a:endParaRPr lang="ru-RU" dirty="0"/>
          </a:p>
          <a:p>
            <a:r>
              <a:rPr lang="ru-RU" dirty="0">
                <a:hlinkClick r:id="rId7"/>
              </a:rPr>
              <a:t>недостаточная компетентность педагогов в самостоятельном отборе дидактических материалов для формирования ФГ </a:t>
            </a:r>
            <a:r>
              <a:rPr lang="ru-RU" dirty="0"/>
              <a:t>(например, учитель не всегда может определять тип текста, вид контекста (учебный, общественный, личный и др.), уровень сложности текста и пр.) </a:t>
            </a:r>
            <a:r>
              <a:rPr lang="ru-RU" dirty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181 ответ;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отсутствие </a:t>
            </a:r>
            <a:r>
              <a:rPr lang="ru-RU" dirty="0"/>
              <a:t>мотивации на освоение содержания курса – </a:t>
            </a:r>
            <a:r>
              <a:rPr lang="ru-RU" dirty="0" smtClean="0"/>
              <a:t>96 ответов.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2685</Words>
  <Application>Microsoft Office PowerPoint</Application>
  <PresentationFormat>Широкоэкранный</PresentationFormat>
  <Paragraphs>363</Paragraphs>
  <Slides>29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Helvetica Neue Black Condensed</vt:lpstr>
      <vt:lpstr>Impact</vt:lpstr>
      <vt:lpstr>Tahoma</vt:lpstr>
      <vt:lpstr>Textbook New 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Академия Образования</dc:title>
  <dc:creator>Лариса</dc:creator>
  <cp:lastModifiedBy>Victor</cp:lastModifiedBy>
  <cp:revision>126</cp:revision>
  <dcterms:created xsi:type="dcterms:W3CDTF">2019-03-11T17:44:50Z</dcterms:created>
  <dcterms:modified xsi:type="dcterms:W3CDTF">2019-10-29T19:01:42Z</dcterms:modified>
</cp:coreProperties>
</file>